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02" r:id="rId2"/>
    <p:sldId id="276" r:id="rId3"/>
    <p:sldId id="299" r:id="rId4"/>
    <p:sldId id="279" r:id="rId5"/>
    <p:sldId id="300" r:id="rId6"/>
    <p:sldId id="287" r:id="rId7"/>
    <p:sldId id="298" r:id="rId8"/>
    <p:sldId id="290" r:id="rId9"/>
    <p:sldId id="291" r:id="rId10"/>
    <p:sldId id="293" r:id="rId11"/>
    <p:sldId id="294" r:id="rId12"/>
    <p:sldId id="303" r:id="rId13"/>
  </p:sldIdLst>
  <p:sldSz cx="9144000" cy="6858000" type="screen4x3"/>
  <p:notesSz cx="6807200" cy="9939338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9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근 곽" initials="정곽" lastIdx="1" clrIdx="0">
    <p:extLst>
      <p:ext uri="{19B8F6BF-5375-455C-9EA6-DF929625EA0E}">
        <p15:presenceInfo xmlns:p15="http://schemas.microsoft.com/office/powerpoint/2012/main" userId="75013e26b69789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DE"/>
    <a:srgbClr val="EBDCC7"/>
    <a:srgbClr val="FBB65D"/>
    <a:srgbClr val="C9D7E2"/>
    <a:srgbClr val="4472C4"/>
    <a:srgbClr val="2547B5"/>
    <a:srgbClr val="FFFFFF"/>
    <a:srgbClr val="E8E8E8"/>
    <a:srgbClr val="578FB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1620" y="108"/>
      </p:cViewPr>
      <p:guideLst>
        <p:guide pos="499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E511-30D8-4961-9F5F-59170227E1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43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89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234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69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39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80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70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15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2E511-30D8-4961-9F5F-59170227E13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026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87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79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Copyright </a:t>
            </a:r>
            <a:r>
              <a:rPr lang="en-US" altLang="ko-KR" dirty="0" err="1"/>
              <a:t>Jmsafety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0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68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87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83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05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46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9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95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3DE9-442B-4E33-BD3D-D2324287A215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E009-747A-4CCA-9CFE-2D0AE080BA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07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1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5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image" Target="../media/image14.jpeg"/><Relationship Id="rId4" Type="http://schemas.openxmlformats.org/officeDocument/2006/relationships/image" Target="../media/image14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18" Type="http://schemas.openxmlformats.org/officeDocument/2006/relationships/image" Target="../media/image35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29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2.png"/><Relationship Id="rId24" Type="http://schemas.openxmlformats.org/officeDocument/2006/relationships/image" Target="../media/image41.svg"/><Relationship Id="rId5" Type="http://schemas.openxmlformats.org/officeDocument/2006/relationships/image" Target="../media/image19.jpe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image" Target="../media/image27.svg"/><Relationship Id="rId19" Type="http://schemas.openxmlformats.org/officeDocument/2006/relationships/image" Target="../media/image26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8AE952FB-B59E-4A59-ABCB-FC9B29DEBF67}"/>
              </a:ext>
            </a:extLst>
          </p:cNvPr>
          <p:cNvSpPr/>
          <p:nvPr/>
        </p:nvSpPr>
        <p:spPr>
          <a:xfrm>
            <a:off x="0" y="5874227"/>
            <a:ext cx="9144000" cy="9837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CC76FB-4D00-4199-B0F5-BC1996F8E063}"/>
              </a:ext>
            </a:extLst>
          </p:cNvPr>
          <p:cNvSpPr txBox="1"/>
          <p:nvPr/>
        </p:nvSpPr>
        <p:spPr>
          <a:xfrm>
            <a:off x="3903888" y="3278773"/>
            <a:ext cx="2879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We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 will be your best partner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A9318-79B4-4F16-9E46-557C784B6CE1}"/>
              </a:ext>
            </a:extLst>
          </p:cNvPr>
          <p:cNvSpPr txBox="1"/>
          <p:nvPr/>
        </p:nvSpPr>
        <p:spPr>
          <a:xfrm>
            <a:off x="3881703" y="3617327"/>
            <a:ext cx="5122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JM SAFETY / ISO 13485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3200" dirty="0"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회사소개서</a:t>
            </a:r>
            <a:endParaRPr lang="en-US" altLang="ko-KR" sz="3200" dirty="0">
              <a:effectLst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20033140-810F-4389-9E67-08C1D469C7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6" y="6197830"/>
            <a:ext cx="983988" cy="255548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DB972B3C-EA6A-4622-A31A-033DF23EA815}"/>
              </a:ext>
            </a:extLst>
          </p:cNvPr>
          <p:cNvGrpSpPr/>
          <p:nvPr/>
        </p:nvGrpSpPr>
        <p:grpSpPr>
          <a:xfrm>
            <a:off x="520928" y="509397"/>
            <a:ext cx="4092313" cy="3827854"/>
            <a:chOff x="520928" y="509397"/>
            <a:chExt cx="4092313" cy="3827854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D195ADF8-E6D8-46BB-893D-C39A125B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7" r="19996"/>
            <a:stretch>
              <a:fillRect/>
            </a:stretch>
          </p:blipFill>
          <p:spPr>
            <a:xfrm>
              <a:off x="1156326" y="509397"/>
              <a:ext cx="1700590" cy="1699037"/>
            </a:xfrm>
            <a:custGeom>
              <a:avLst/>
              <a:gdLst>
                <a:gd name="connsiteX0" fmla="*/ 849352 w 1700590"/>
                <a:gd name="connsiteY0" fmla="*/ 0 h 1699037"/>
                <a:gd name="connsiteX1" fmla="*/ 852459 w 1700590"/>
                <a:gd name="connsiteY1" fmla="*/ 0 h 1699037"/>
                <a:gd name="connsiteX2" fmla="*/ 1700590 w 1700590"/>
                <a:gd name="connsiteY2" fmla="*/ 849355 h 1699037"/>
                <a:gd name="connsiteX3" fmla="*/ 849682 w 1700590"/>
                <a:gd name="connsiteY3" fmla="*/ 1699037 h 1699037"/>
                <a:gd name="connsiteX4" fmla="*/ 0 w 1700590"/>
                <a:gd name="connsiteY4" fmla="*/ 848129 h 16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90" h="1699037">
                  <a:moveTo>
                    <a:pt x="849352" y="0"/>
                  </a:moveTo>
                  <a:lnTo>
                    <a:pt x="852459" y="0"/>
                  </a:lnTo>
                  <a:lnTo>
                    <a:pt x="1700590" y="849355"/>
                  </a:lnTo>
                  <a:lnTo>
                    <a:pt x="849682" y="1699037"/>
                  </a:lnTo>
                  <a:lnTo>
                    <a:pt x="0" y="848129"/>
                  </a:lnTo>
                  <a:close/>
                </a:path>
              </a:pathLst>
            </a:cu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FF4E8EA9-E7B8-4478-86E4-9375778E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4" t="1293" r="3423" b="1293"/>
            <a:stretch>
              <a:fillRect/>
            </a:stretch>
          </p:blipFill>
          <p:spPr>
            <a:xfrm>
              <a:off x="2912651" y="521780"/>
              <a:ext cx="1700590" cy="1700590"/>
            </a:xfrm>
            <a:custGeom>
              <a:avLst/>
              <a:gdLst>
                <a:gd name="connsiteX0" fmla="*/ 850908 w 1700590"/>
                <a:gd name="connsiteY0" fmla="*/ 0 h 1700590"/>
                <a:gd name="connsiteX1" fmla="*/ 1700590 w 1700590"/>
                <a:gd name="connsiteY1" fmla="*/ 850908 h 1700590"/>
                <a:gd name="connsiteX2" fmla="*/ 849682 w 1700590"/>
                <a:gd name="connsiteY2" fmla="*/ 1700590 h 1700590"/>
                <a:gd name="connsiteX3" fmla="*/ 0 w 1700590"/>
                <a:gd name="connsiteY3" fmla="*/ 849682 h 170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590" h="1700590">
                  <a:moveTo>
                    <a:pt x="850908" y="0"/>
                  </a:moveTo>
                  <a:lnTo>
                    <a:pt x="1700590" y="850908"/>
                  </a:lnTo>
                  <a:lnTo>
                    <a:pt x="849682" y="1700590"/>
                  </a:lnTo>
                  <a:lnTo>
                    <a:pt x="0" y="849682"/>
                  </a:lnTo>
                  <a:close/>
                </a:path>
              </a:pathLst>
            </a:cu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37FD5BE-BF48-4671-A5F0-382F3E5F2100}"/>
                </a:ext>
              </a:extLst>
            </p:cNvPr>
            <p:cNvSpPr/>
            <p:nvPr/>
          </p:nvSpPr>
          <p:spPr>
            <a:xfrm rot="18902478">
              <a:off x="520928" y="1644651"/>
              <a:ext cx="1202499" cy="1202499"/>
            </a:xfrm>
            <a:prstGeom prst="rect">
              <a:avLst/>
            </a:prstGeom>
            <a:solidFill>
              <a:srgbClr val="FBB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6BF142C-18B9-42A3-9B03-A34EEEF24C48}"/>
                </a:ext>
              </a:extLst>
            </p:cNvPr>
            <p:cNvSpPr/>
            <p:nvPr/>
          </p:nvSpPr>
          <p:spPr>
            <a:xfrm rot="18902478">
              <a:off x="2282110" y="1650673"/>
              <a:ext cx="1202499" cy="12024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0B9BF8F-0660-4AB4-9826-E54A833B7197}"/>
                </a:ext>
              </a:extLst>
            </p:cNvPr>
            <p:cNvSpPr/>
            <p:nvPr/>
          </p:nvSpPr>
          <p:spPr>
            <a:xfrm rot="18902478">
              <a:off x="1151528" y="3697517"/>
              <a:ext cx="639734" cy="639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A1F97A8-DF43-4248-A523-D32EF8C3C3D0}"/>
                </a:ext>
              </a:extLst>
            </p:cNvPr>
            <p:cNvSpPr/>
            <p:nvPr/>
          </p:nvSpPr>
          <p:spPr>
            <a:xfrm rot="18902478">
              <a:off x="559426" y="3529068"/>
              <a:ext cx="465474" cy="465474"/>
            </a:xfrm>
            <a:prstGeom prst="rect">
              <a:avLst/>
            </a:prstGeom>
            <a:solidFill>
              <a:srgbClr val="C9D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4844A8BA-DD24-4CFA-BF13-0B219FC1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93" y="2110982"/>
              <a:ext cx="983988" cy="255548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D121A274-A893-4A5F-9160-D3E2CFA93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1" r="1518" b="-207"/>
            <a:stretch/>
          </p:blipFill>
          <p:spPr>
            <a:xfrm>
              <a:off x="1147710" y="2285264"/>
              <a:ext cx="1700590" cy="1700590"/>
            </a:xfrm>
            <a:custGeom>
              <a:avLst/>
              <a:gdLst>
                <a:gd name="connsiteX0" fmla="*/ 850908 w 1700590"/>
                <a:gd name="connsiteY0" fmla="*/ 0 h 1700590"/>
                <a:gd name="connsiteX1" fmla="*/ 1700590 w 1700590"/>
                <a:gd name="connsiteY1" fmla="*/ 850908 h 1700590"/>
                <a:gd name="connsiteX2" fmla="*/ 849682 w 1700590"/>
                <a:gd name="connsiteY2" fmla="*/ 1700590 h 1700590"/>
                <a:gd name="connsiteX3" fmla="*/ 0 w 1700590"/>
                <a:gd name="connsiteY3" fmla="*/ 849682 h 1700590"/>
                <a:gd name="connsiteX4" fmla="*/ 0 w 1700590"/>
                <a:gd name="connsiteY4" fmla="*/ 849681 h 170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90" h="1700590">
                  <a:moveTo>
                    <a:pt x="850908" y="0"/>
                  </a:moveTo>
                  <a:lnTo>
                    <a:pt x="1700590" y="850908"/>
                  </a:lnTo>
                  <a:lnTo>
                    <a:pt x="849682" y="1700590"/>
                  </a:lnTo>
                  <a:lnTo>
                    <a:pt x="0" y="849682"/>
                  </a:lnTo>
                  <a:lnTo>
                    <a:pt x="0" y="849681"/>
                  </a:lnTo>
                  <a:close/>
                </a:path>
              </a:pathLst>
            </a:custGeom>
          </p:spPr>
        </p:pic>
      </p:grp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FA85630D-D5C5-4DC1-B2FB-7136709A7615}"/>
              </a:ext>
            </a:extLst>
          </p:cNvPr>
          <p:cNvCxnSpPr>
            <a:cxnSpLocks/>
          </p:cNvCxnSpPr>
          <p:nvPr/>
        </p:nvCxnSpPr>
        <p:spPr>
          <a:xfrm>
            <a:off x="5905500" y="4381500"/>
            <a:ext cx="324802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1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chemeClr val="bg1">
              <a:lumMod val="85000"/>
            </a:schemeClr>
          </a:solidFill>
          <a:ln w="277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2226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ADVANTAGES 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8FB194-7101-4221-8788-E1C2137D0BB0}"/>
              </a:ext>
            </a:extLst>
          </p:cNvPr>
          <p:cNvCxnSpPr>
            <a:cxnSpLocks/>
          </p:cNvCxnSpPr>
          <p:nvPr/>
        </p:nvCxnSpPr>
        <p:spPr>
          <a:xfrm flipH="1">
            <a:off x="-1642042" y="4715848"/>
            <a:ext cx="1026989" cy="38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>
            <a:extLst>
              <a:ext uri="{FF2B5EF4-FFF2-40B4-BE49-F238E27FC236}">
                <a16:creationId xmlns:a16="http://schemas.microsoft.com/office/drawing/2014/main" id="{CC1B4E8C-9DB8-452D-931D-0EFD02A346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0AE09C9-72BB-4D0D-B04F-EECFBE16564C}"/>
              </a:ext>
            </a:extLst>
          </p:cNvPr>
          <p:cNvGrpSpPr/>
          <p:nvPr/>
        </p:nvGrpSpPr>
        <p:grpSpPr>
          <a:xfrm>
            <a:off x="630325" y="1858675"/>
            <a:ext cx="7896961" cy="4431167"/>
            <a:chOff x="639850" y="1858675"/>
            <a:chExt cx="7896961" cy="4431167"/>
          </a:xfrm>
        </p:grpSpPr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62AFB8C9-F620-4E97-AFB5-70843C03D210}"/>
                </a:ext>
              </a:extLst>
            </p:cNvPr>
            <p:cNvCxnSpPr>
              <a:cxnSpLocks/>
            </p:cNvCxnSpPr>
            <p:nvPr/>
          </p:nvCxnSpPr>
          <p:spPr>
            <a:xfrm>
              <a:off x="5948127" y="4516169"/>
              <a:ext cx="248970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DBB89985-86AF-4B55-8BA3-6D7F9F4381EF}"/>
                </a:ext>
              </a:extLst>
            </p:cNvPr>
            <p:cNvCxnSpPr>
              <a:cxnSpLocks/>
            </p:cNvCxnSpPr>
            <p:nvPr/>
          </p:nvCxnSpPr>
          <p:spPr>
            <a:xfrm>
              <a:off x="795338" y="4516169"/>
              <a:ext cx="238242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2921CCFF-4899-4F82-8076-F01AC9090B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338" y="2362956"/>
              <a:ext cx="76424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4D4E47A5-CB94-4B35-BD0E-DA9E238E0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5" b="1959"/>
            <a:stretch/>
          </p:blipFill>
          <p:spPr>
            <a:xfrm>
              <a:off x="2555064" y="4004406"/>
              <a:ext cx="2016936" cy="2284070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87F3C2AB-9B30-44CA-A179-446B833C5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91" b="7244"/>
            <a:stretch/>
          </p:blipFill>
          <p:spPr>
            <a:xfrm>
              <a:off x="4635134" y="4004406"/>
              <a:ext cx="1885241" cy="2285436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CAAF589A-61D7-4E1C-9730-EE79D28A2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63" y="1858675"/>
              <a:ext cx="3965312" cy="2091082"/>
            </a:xfrm>
            <a:prstGeom prst="rect">
              <a:avLst/>
            </a:prstGeom>
          </p:spPr>
        </p:pic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42A7C39-DACF-43D6-9954-569D1B4AA75F}"/>
                </a:ext>
              </a:extLst>
            </p:cNvPr>
            <p:cNvSpPr/>
            <p:nvPr/>
          </p:nvSpPr>
          <p:spPr>
            <a:xfrm>
              <a:off x="639850" y="2363842"/>
              <a:ext cx="1797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신속 정확한 생산을 위해 항상 고객의 입장에서 생각하고 소통합니다</a:t>
              </a:r>
              <a:r>
                <a:rPr lang="en-US" altLang="ko-KR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.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6F682974-0A9D-4D3A-A308-8012E93992E2}"/>
                </a:ext>
              </a:extLst>
            </p:cNvPr>
            <p:cNvSpPr/>
            <p:nvPr/>
          </p:nvSpPr>
          <p:spPr>
            <a:xfrm>
              <a:off x="1356833" y="2075551"/>
              <a:ext cx="1080680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itchFamily="34" charset="0"/>
                </a:rPr>
                <a:t>INNOVATION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73A7A52-F55F-4889-A4D0-2F35E6A78D86}"/>
                </a:ext>
              </a:extLst>
            </p:cNvPr>
            <p:cNvSpPr/>
            <p:nvPr/>
          </p:nvSpPr>
          <p:spPr>
            <a:xfrm>
              <a:off x="6614105" y="2363842"/>
              <a:ext cx="17976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철저한 습도관리</a:t>
              </a:r>
              <a:r>
                <a:rPr lang="en-US" altLang="ko-KR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, </a:t>
              </a: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항온 </a:t>
              </a:r>
              <a:r>
                <a:rPr lang="ko-KR" altLang="en-US" sz="11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항습</a:t>
              </a: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 및 분진 관리를 통해 대기질로 인한 불량률 제로를 추구합니다</a:t>
              </a:r>
              <a:r>
                <a:rPr lang="en-US" altLang="ko-KR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. </a:t>
              </a: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AB36AF78-7A1C-47EB-A737-30DA712CC2C7}"/>
                </a:ext>
              </a:extLst>
            </p:cNvPr>
            <p:cNvSpPr/>
            <p:nvPr/>
          </p:nvSpPr>
          <p:spPr>
            <a:xfrm>
              <a:off x="6614105" y="2075551"/>
              <a:ext cx="809837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itchFamily="34" charset="0"/>
                </a:rPr>
                <a:t>QUALITY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6F4374D-B012-4DBD-B479-CC5BA3D3E6D6}"/>
                </a:ext>
              </a:extLst>
            </p:cNvPr>
            <p:cNvSpPr/>
            <p:nvPr/>
          </p:nvSpPr>
          <p:spPr>
            <a:xfrm>
              <a:off x="639850" y="4529164"/>
              <a:ext cx="17976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300"/>
                </a:spcBef>
              </a:pP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고객사의 생산량 증대를 위해 아이템 개발에 앞장서며 고객사와 </a:t>
              </a:r>
              <a:r>
                <a:rPr lang="en-US" altLang="ko-KR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Daily </a:t>
              </a: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소통을 원칙으로 합니다</a:t>
              </a:r>
              <a:r>
                <a:rPr lang="en-US" altLang="ko-KR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.</a:t>
              </a: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2FBFAAA-FB23-41D2-9301-47F7E274BFCE}"/>
                </a:ext>
              </a:extLst>
            </p:cNvPr>
            <p:cNvSpPr/>
            <p:nvPr/>
          </p:nvSpPr>
          <p:spPr>
            <a:xfrm>
              <a:off x="699537" y="4240875"/>
              <a:ext cx="173797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itchFamily="34" charset="0"/>
                </a:rPr>
                <a:t>OWN INTENTIVE ITEM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65EA152-EB4E-410B-A7C9-80284A19D1D6}"/>
                </a:ext>
              </a:extLst>
            </p:cNvPr>
            <p:cNvSpPr/>
            <p:nvPr/>
          </p:nvSpPr>
          <p:spPr>
            <a:xfrm>
              <a:off x="6614105" y="4529164"/>
              <a:ext cx="1797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ko-KR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전용 자재창고와 제품 창고를 분류하여 관리합니다</a:t>
              </a:r>
              <a:r>
                <a:rPr lang="en-US" altLang="ko-KR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Arial" pitchFamily="34" charset="0"/>
                </a:rPr>
                <a:t>. 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657B873-4877-461B-B432-D6E016575279}"/>
                </a:ext>
              </a:extLst>
            </p:cNvPr>
            <p:cNvSpPr/>
            <p:nvPr/>
          </p:nvSpPr>
          <p:spPr>
            <a:xfrm>
              <a:off x="6614105" y="4240875"/>
              <a:ext cx="192270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itchFamily="34" charset="0"/>
                </a:rPr>
                <a:t>AN AMPLE WAREHOUSE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63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84F830C-483B-4D01-863B-F8CAD3A6688A}"/>
              </a:ext>
            </a:extLst>
          </p:cNvPr>
          <p:cNvSpPr/>
          <p:nvPr/>
        </p:nvSpPr>
        <p:spPr>
          <a:xfrm>
            <a:off x="4344424" y="3161191"/>
            <a:ext cx="2041237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D8E7418D-BF37-4D50-9947-8C5D6C65CAB9}"/>
              </a:ext>
            </a:extLst>
          </p:cNvPr>
          <p:cNvSpPr/>
          <p:nvPr/>
        </p:nvSpPr>
        <p:spPr>
          <a:xfrm>
            <a:off x="4344424" y="3861952"/>
            <a:ext cx="2041237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5BC702A8-483F-4027-89A7-7C1F83DB5A50}"/>
              </a:ext>
            </a:extLst>
          </p:cNvPr>
          <p:cNvSpPr/>
          <p:nvPr/>
        </p:nvSpPr>
        <p:spPr>
          <a:xfrm>
            <a:off x="4344424" y="4562713"/>
            <a:ext cx="2041237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F836D6A-5D32-494C-AB6D-15F170BE3D99}"/>
              </a:ext>
            </a:extLst>
          </p:cNvPr>
          <p:cNvSpPr/>
          <p:nvPr/>
        </p:nvSpPr>
        <p:spPr>
          <a:xfrm>
            <a:off x="6248478" y="3182239"/>
            <a:ext cx="2041237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F7D4FAFD-FE93-416B-90AC-930FC22EA153}"/>
              </a:ext>
            </a:extLst>
          </p:cNvPr>
          <p:cNvSpPr/>
          <p:nvPr/>
        </p:nvSpPr>
        <p:spPr>
          <a:xfrm>
            <a:off x="6248478" y="3883000"/>
            <a:ext cx="2041237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2A0A902E-151A-4DEE-BDDB-CA355627EB4A}"/>
              </a:ext>
            </a:extLst>
          </p:cNvPr>
          <p:cNvSpPr/>
          <p:nvPr/>
        </p:nvSpPr>
        <p:spPr>
          <a:xfrm>
            <a:off x="6248478" y="4583759"/>
            <a:ext cx="2041237" cy="461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BECBE283-B86A-4346-8203-0880DAD1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4538" b="14782"/>
          <a:stretch/>
        </p:blipFill>
        <p:spPr bwMode="auto">
          <a:xfrm>
            <a:off x="6570441" y="3221511"/>
            <a:ext cx="1470572" cy="3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>
            <a:extLst>
              <a:ext uri="{FF2B5EF4-FFF2-40B4-BE49-F238E27FC236}">
                <a16:creationId xmlns:a16="http://schemas.microsoft.com/office/drawing/2014/main" id="{E617A365-52A6-4271-9826-EAC5EF3E8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0275" b="8936"/>
          <a:stretch/>
        </p:blipFill>
        <p:spPr bwMode="auto">
          <a:xfrm>
            <a:off x="4704193" y="3884334"/>
            <a:ext cx="1321696" cy="4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59439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CERTIFICATE &amp; COOPERATIVEFIRM FIRM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8FB194-7101-4221-8788-E1C2137D0BB0}"/>
              </a:ext>
            </a:extLst>
          </p:cNvPr>
          <p:cNvCxnSpPr>
            <a:cxnSpLocks/>
          </p:cNvCxnSpPr>
          <p:nvPr/>
        </p:nvCxnSpPr>
        <p:spPr>
          <a:xfrm flipH="1">
            <a:off x="-1642042" y="4715848"/>
            <a:ext cx="1026989" cy="38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그림 39" descr="ios 13485.jpg">
            <a:extLst>
              <a:ext uri="{FF2B5EF4-FFF2-40B4-BE49-F238E27FC236}">
                <a16:creationId xmlns:a16="http://schemas.microsoft.com/office/drawing/2014/main" id="{B9CFA2C7-A965-467A-B4CA-503356A669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340" y="2016767"/>
            <a:ext cx="2880436" cy="41198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CA217358-7BCC-452A-BEA5-4C73A4239088}"/>
              </a:ext>
            </a:extLst>
          </p:cNvPr>
          <p:cNvSpPr/>
          <p:nvPr/>
        </p:nvSpPr>
        <p:spPr>
          <a:xfrm>
            <a:off x="1203394" y="6341711"/>
            <a:ext cx="2426329" cy="1629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 descr="휴마시스">
            <a:extLst>
              <a:ext uri="{FF2B5EF4-FFF2-40B4-BE49-F238E27FC236}">
                <a16:creationId xmlns:a16="http://schemas.microsoft.com/office/drawing/2014/main" id="{B5E21D76-FA64-481F-8131-36DCF623B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8959" b="26441"/>
          <a:stretch/>
        </p:blipFill>
        <p:spPr>
          <a:xfrm>
            <a:off x="4649274" y="3202078"/>
            <a:ext cx="1431535" cy="379889"/>
          </a:xfrm>
          <a:prstGeom prst="rect">
            <a:avLst/>
          </a:prstGeom>
        </p:spPr>
      </p:pic>
      <p:pic>
        <p:nvPicPr>
          <p:cNvPr id="57" name="그림 56" descr="r3670w_1rkp-1p49151_logo.png">
            <a:extLst>
              <a:ext uri="{FF2B5EF4-FFF2-40B4-BE49-F238E27FC236}">
                <a16:creationId xmlns:a16="http://schemas.microsoft.com/office/drawing/2014/main" id="{0E50515E-B212-4976-8175-B5BCE5961A9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1032" y="4555941"/>
            <a:ext cx="1076008" cy="467181"/>
          </a:xfrm>
          <a:prstGeom prst="rect">
            <a:avLst/>
          </a:prstGeom>
        </p:spPr>
      </p:pic>
      <p:pic>
        <p:nvPicPr>
          <p:cNvPr id="59" name="그림 58" descr="images.png">
            <a:extLst>
              <a:ext uri="{FF2B5EF4-FFF2-40B4-BE49-F238E27FC236}">
                <a16:creationId xmlns:a16="http://schemas.microsoft.com/office/drawing/2014/main" id="{23C0637B-8DDB-400A-8011-EF4604E9F81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7623" y="3948321"/>
            <a:ext cx="1458254" cy="250678"/>
          </a:xfrm>
          <a:prstGeom prst="rect">
            <a:avLst/>
          </a:prstGeom>
        </p:spPr>
      </p:pic>
      <p:pic>
        <p:nvPicPr>
          <p:cNvPr id="60" name="그림 59" descr="images (1).jpg">
            <a:extLst>
              <a:ext uri="{FF2B5EF4-FFF2-40B4-BE49-F238E27FC236}">
                <a16:creationId xmlns:a16="http://schemas.microsoft.com/office/drawing/2014/main" id="{B1F4D69A-C06D-49EF-993C-6A6DAE67566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0675" y="4626257"/>
            <a:ext cx="1339268" cy="376668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79D9B990-8575-4817-8E9D-238CFD81812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2B0BDCCF-C5C3-4EE3-89EB-31596835A1E5}"/>
              </a:ext>
            </a:extLst>
          </p:cNvPr>
          <p:cNvSpPr/>
          <p:nvPr/>
        </p:nvSpPr>
        <p:spPr>
          <a:xfrm>
            <a:off x="651599" y="2491347"/>
            <a:ext cx="8492401" cy="1482219"/>
          </a:xfrm>
          <a:custGeom>
            <a:avLst/>
            <a:gdLst>
              <a:gd name="connsiteX0" fmla="*/ 1417326 w 8492401"/>
              <a:gd name="connsiteY0" fmla="*/ 0 h 1482219"/>
              <a:gd name="connsiteX1" fmla="*/ 8492401 w 8492401"/>
              <a:gd name="connsiteY1" fmla="*/ 0 h 1482219"/>
              <a:gd name="connsiteX2" fmla="*/ 8492401 w 8492401"/>
              <a:gd name="connsiteY2" fmla="*/ 1482219 h 1482219"/>
              <a:gd name="connsiteX3" fmla="*/ 0 w 8492401"/>
              <a:gd name="connsiteY3" fmla="*/ 1482219 h 148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2401" h="1482219">
                <a:moveTo>
                  <a:pt x="1417326" y="0"/>
                </a:moveTo>
                <a:lnTo>
                  <a:pt x="8492401" y="0"/>
                </a:lnTo>
                <a:lnTo>
                  <a:pt x="8492401" y="1482219"/>
                </a:lnTo>
                <a:lnTo>
                  <a:pt x="0" y="1482219"/>
                </a:lnTo>
                <a:close/>
              </a:path>
            </a:pathLst>
          </a:custGeom>
          <a:solidFill>
            <a:srgbClr val="F3EADE"/>
          </a:solidFill>
          <a:ln w="277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E7D841E-B0C3-4238-8704-ABB8778A9DD1}"/>
              </a:ext>
            </a:extLst>
          </p:cNvPr>
          <p:cNvSpPr/>
          <p:nvPr/>
        </p:nvSpPr>
        <p:spPr>
          <a:xfrm rot="18902478">
            <a:off x="1151205" y="1853113"/>
            <a:ext cx="808014" cy="808014"/>
          </a:xfrm>
          <a:prstGeom prst="rect">
            <a:avLst/>
          </a:prstGeom>
          <a:solidFill>
            <a:srgbClr val="FBB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107988D-5E08-4C05-B7EF-965CCF02F854}"/>
              </a:ext>
            </a:extLst>
          </p:cNvPr>
          <p:cNvSpPr/>
          <p:nvPr/>
        </p:nvSpPr>
        <p:spPr>
          <a:xfrm rot="18902478">
            <a:off x="849738" y="2635118"/>
            <a:ext cx="520057" cy="5200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295271C-EE5A-4CD1-A903-C7091A71930B}"/>
              </a:ext>
            </a:extLst>
          </p:cNvPr>
          <p:cNvSpPr/>
          <p:nvPr/>
        </p:nvSpPr>
        <p:spPr>
          <a:xfrm rot="18902478">
            <a:off x="385435" y="2514892"/>
            <a:ext cx="378396" cy="378397"/>
          </a:xfrm>
          <a:prstGeom prst="rect">
            <a:avLst/>
          </a:prstGeom>
          <a:solidFill>
            <a:srgbClr val="C9D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E44CB-C21A-498E-AF2B-C872C15E4100}"/>
              </a:ext>
            </a:extLst>
          </p:cNvPr>
          <p:cNvSpPr txBox="1"/>
          <p:nvPr/>
        </p:nvSpPr>
        <p:spPr>
          <a:xfrm>
            <a:off x="2117346" y="2696174"/>
            <a:ext cx="6464520" cy="1339114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JM SAFETY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는 고객사의 만족과 신뢰를 위해 어제보다 노력하는 오늘을 추구하며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필드 현장 작업자들과 소통하며 개선점을 찾고 보완하여 근로자와 함께 성장하는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작업자 중심의 기업이 되기 위한 노력을 멈추지 않겠습니다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0CE3D-DC29-4624-9E73-64D94317652D}"/>
              </a:ext>
            </a:extLst>
          </p:cNvPr>
          <p:cNvSpPr txBox="1"/>
          <p:nvPr/>
        </p:nvSpPr>
        <p:spPr>
          <a:xfrm>
            <a:off x="5774322" y="4733112"/>
            <a:ext cx="29594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제이엠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세이프티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 ISO 13485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kumimoji="0" lang="ko-KR" altLang="en-US" sz="9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6521D-88D9-479C-9383-D40682D838FD}"/>
              </a:ext>
            </a:extLst>
          </p:cNvPr>
          <p:cNvSpPr txBox="1"/>
          <p:nvPr/>
        </p:nvSpPr>
        <p:spPr>
          <a:xfrm>
            <a:off x="5774322" y="5071666"/>
            <a:ext cx="2971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3rd floor, 19, </a:t>
            </a:r>
            <a:r>
              <a:rPr lang="en-US" altLang="ko-KR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Beolsaejeonri-gil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en-US" altLang="ko-KR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Gunpo-si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Gyeonggi-do (</a:t>
            </a:r>
            <a:r>
              <a:rPr lang="en-US" altLang="ko-KR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cheon-iljeongmil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6923C-A449-4FD5-AD25-77EBFD9D3551}"/>
              </a:ext>
            </a:extLst>
          </p:cNvPr>
          <p:cNvSpPr txBox="1"/>
          <p:nvPr/>
        </p:nvSpPr>
        <p:spPr>
          <a:xfrm>
            <a:off x="6199837" y="5564767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031-342-2244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/ 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010-3994-8687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8332A-BA71-46DE-AF87-FEDB05E76F2B}"/>
              </a:ext>
            </a:extLst>
          </p:cNvPr>
          <p:cNvSpPr txBox="1"/>
          <p:nvPr/>
        </p:nvSpPr>
        <p:spPr>
          <a:xfrm>
            <a:off x="6199837" y="5866552"/>
            <a:ext cx="1763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hello@jmecoplant.co.kr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DE11C-EDCA-49EA-AE88-BB6C6FDEC437}"/>
              </a:ext>
            </a:extLst>
          </p:cNvPr>
          <p:cNvSpPr txBox="1"/>
          <p:nvPr/>
        </p:nvSpPr>
        <p:spPr>
          <a:xfrm>
            <a:off x="6199837" y="6168337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031-342-2245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9" name="그래픽 18" descr="팩스 단색으로 채워진">
            <a:extLst>
              <a:ext uri="{FF2B5EF4-FFF2-40B4-BE49-F238E27FC236}">
                <a16:creationId xmlns:a16="http://schemas.microsoft.com/office/drawing/2014/main" id="{45CEEA95-6D8B-4CC7-8ED7-2073C7AAD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0119" y="6158796"/>
            <a:ext cx="248758" cy="248758"/>
          </a:xfrm>
          <a:prstGeom prst="rect">
            <a:avLst/>
          </a:prstGeom>
        </p:spPr>
      </p:pic>
      <p:pic>
        <p:nvPicPr>
          <p:cNvPr id="21" name="그래픽 20" descr="수신기 단색으로 채워진">
            <a:extLst>
              <a:ext uri="{FF2B5EF4-FFF2-40B4-BE49-F238E27FC236}">
                <a16:creationId xmlns:a16="http://schemas.microsoft.com/office/drawing/2014/main" id="{A40DC942-6A8F-44B0-8F89-86E186692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2723" y="5582050"/>
            <a:ext cx="216883" cy="216883"/>
          </a:xfrm>
          <a:prstGeom prst="rect">
            <a:avLst/>
          </a:prstGeom>
        </p:spPr>
      </p:pic>
      <p:pic>
        <p:nvPicPr>
          <p:cNvPr id="23" name="그래픽 22" descr="전자 메일 단색으로 채워진">
            <a:extLst>
              <a:ext uri="{FF2B5EF4-FFF2-40B4-BE49-F238E27FC236}">
                <a16:creationId xmlns:a16="http://schemas.microsoft.com/office/drawing/2014/main" id="{D0E8070B-2C84-47E1-8AF8-E131E64130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6008" y="5847634"/>
            <a:ext cx="247344" cy="2473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7E20A1-6A28-4773-A284-2843A22464AB}"/>
              </a:ext>
            </a:extLst>
          </p:cNvPr>
          <p:cNvSpPr txBox="1"/>
          <p:nvPr/>
        </p:nvSpPr>
        <p:spPr>
          <a:xfrm>
            <a:off x="456305" y="462159"/>
            <a:ext cx="4115695" cy="693103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50000"/>
                    <a:alpha val="29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BEST COMMUNICATION</a:t>
            </a:r>
          </a:p>
          <a:p>
            <a:r>
              <a:rPr lang="en-US" altLang="ko-KR" sz="2000" dirty="0">
                <a:solidFill>
                  <a:schemeClr val="bg1">
                    <a:lumMod val="50000"/>
                    <a:alpha val="29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BSET PARTNER</a:t>
            </a:r>
          </a:p>
        </p:txBody>
      </p:sp>
    </p:spTree>
    <p:extLst>
      <p:ext uri="{BB962C8B-B14F-4D97-AF65-F5344CB8AC3E}">
        <p14:creationId xmlns:p14="http://schemas.microsoft.com/office/powerpoint/2010/main" val="297971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C182964-B5AE-47BF-B217-EB5F8A6BC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592" t="19433" r="11122" b="14716"/>
          <a:stretch/>
        </p:blipFill>
        <p:spPr>
          <a:xfrm>
            <a:off x="5482368" y="4411550"/>
            <a:ext cx="2718508" cy="1854922"/>
          </a:xfrm>
          <a:prstGeom prst="roundRect">
            <a:avLst>
              <a:gd name="adj" fmla="val 8960"/>
            </a:avLst>
          </a:prstGeom>
          <a:ln>
            <a:noFill/>
          </a:ln>
        </p:spPr>
      </p:pic>
      <p:pic>
        <p:nvPicPr>
          <p:cNvPr id="12" name="그림 11" descr="하늘, 실외이(가) 표시된 사진&#10;&#10;자동 생성된 설명">
            <a:extLst>
              <a:ext uri="{FF2B5EF4-FFF2-40B4-BE49-F238E27FC236}">
                <a16:creationId xmlns:a16="http://schemas.microsoft.com/office/drawing/2014/main" id="{9A24E6E8-5672-4371-BB22-78136A18E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6" r="14550"/>
          <a:stretch/>
        </p:blipFill>
        <p:spPr>
          <a:xfrm>
            <a:off x="0" y="0"/>
            <a:ext cx="2251658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62CCF2B-6226-46C1-898C-EA6FC7A8FA70}"/>
              </a:ext>
            </a:extLst>
          </p:cNvPr>
          <p:cNvSpPr/>
          <p:nvPr/>
        </p:nvSpPr>
        <p:spPr>
          <a:xfrm>
            <a:off x="0" y="0"/>
            <a:ext cx="2251658" cy="6858000"/>
          </a:xfrm>
          <a:prstGeom prst="rect">
            <a:avLst/>
          </a:prstGeom>
          <a:solidFill>
            <a:srgbClr val="E8E8E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8E6DE2F-963A-4738-A32A-DAD9B99A1239}"/>
              </a:ext>
            </a:extLst>
          </p:cNvPr>
          <p:cNvSpPr/>
          <p:nvPr/>
        </p:nvSpPr>
        <p:spPr>
          <a:xfrm>
            <a:off x="1751690" y="0"/>
            <a:ext cx="499968" cy="6858000"/>
          </a:xfrm>
          <a:prstGeom prst="rect">
            <a:avLst/>
          </a:prstGeom>
          <a:solidFill>
            <a:srgbClr val="C9D7E2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1C70D8-010B-4BD2-8116-E6147F2B529E}"/>
              </a:ext>
            </a:extLst>
          </p:cNvPr>
          <p:cNvSpPr/>
          <p:nvPr/>
        </p:nvSpPr>
        <p:spPr>
          <a:xfrm>
            <a:off x="1984959" y="0"/>
            <a:ext cx="266700" cy="6858000"/>
          </a:xfrm>
          <a:prstGeom prst="rect">
            <a:avLst/>
          </a:prstGeom>
          <a:solidFill>
            <a:srgbClr val="C9D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7FF10C8-2641-474D-A6BC-B467983ADFCA}"/>
              </a:ext>
            </a:extLst>
          </p:cNvPr>
          <p:cNvGrpSpPr/>
          <p:nvPr/>
        </p:nvGrpSpPr>
        <p:grpSpPr>
          <a:xfrm>
            <a:off x="3899559" y="1839767"/>
            <a:ext cx="4559083" cy="2458850"/>
            <a:chOff x="2761057" y="1523298"/>
            <a:chExt cx="4559083" cy="24588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D14998-A275-4082-97FD-BDD7D4BA6477}"/>
                </a:ext>
              </a:extLst>
            </p:cNvPr>
            <p:cNvSpPr txBox="1"/>
            <p:nvPr/>
          </p:nvSpPr>
          <p:spPr>
            <a:xfrm>
              <a:off x="2761057" y="1523298"/>
              <a:ext cx="1284512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pPr algn="r"/>
              <a:r>
                <a:rPr lang="en-US" altLang="ko-KR" sz="1200" dirty="0">
                  <a:latin typeface="+mn-ea"/>
                  <a:cs typeface="Arial" pitchFamily="34" charset="0"/>
                </a:rPr>
                <a:t>Company 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C74699-9574-49CD-8424-CD111F9298E1}"/>
                </a:ext>
              </a:extLst>
            </p:cNvPr>
            <p:cNvSpPr txBox="1"/>
            <p:nvPr/>
          </p:nvSpPr>
          <p:spPr>
            <a:xfrm>
              <a:off x="4296241" y="1524611"/>
              <a:ext cx="2290428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r>
                <a:rPr lang="en-US" altLang="ko-KR" sz="1200" dirty="0">
                  <a:latin typeface="+mn-ea"/>
                  <a:cs typeface="Arial" pitchFamily="34" charset="0"/>
                </a:rPr>
                <a:t>JM SAFETY   </a:t>
              </a:r>
              <a:r>
                <a:rPr lang="ko-KR" altLang="en-US" sz="1200" dirty="0" err="1">
                  <a:latin typeface="+mn-ea"/>
                  <a:cs typeface="Arial" pitchFamily="34" charset="0"/>
                </a:rPr>
                <a:t>제이엠</a:t>
              </a:r>
              <a:r>
                <a:rPr lang="ko-KR" altLang="en-US" sz="1200" dirty="0">
                  <a:latin typeface="+mn-ea"/>
                  <a:cs typeface="Arial" pitchFamily="34" charset="0"/>
                </a:rPr>
                <a:t> </a:t>
              </a:r>
              <a:r>
                <a:rPr lang="ko-KR" altLang="en-US" sz="1200" dirty="0" err="1">
                  <a:latin typeface="+mn-ea"/>
                  <a:cs typeface="Arial" pitchFamily="34" charset="0"/>
                </a:rPr>
                <a:t>세이프티</a:t>
              </a:r>
              <a:endParaRPr lang="ko-KR" altLang="en-US" sz="1200" dirty="0">
                <a:latin typeface="+mn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2A70BC-B989-4E30-B4E1-AE85F239B3E3}"/>
                </a:ext>
              </a:extLst>
            </p:cNvPr>
            <p:cNvSpPr txBox="1"/>
            <p:nvPr/>
          </p:nvSpPr>
          <p:spPr>
            <a:xfrm>
              <a:off x="3064858" y="2298737"/>
              <a:ext cx="710765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pPr algn="r"/>
              <a:r>
                <a:rPr lang="en-US" altLang="ko-KR" sz="1200" dirty="0">
                  <a:latin typeface="+mn-ea"/>
                  <a:cs typeface="Arial" pitchFamily="34" charset="0"/>
                </a:rPr>
                <a:t>Address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680593-82A1-4B5F-B946-A53BDD37E3A3}"/>
                </a:ext>
              </a:extLst>
            </p:cNvPr>
            <p:cNvSpPr txBox="1"/>
            <p:nvPr/>
          </p:nvSpPr>
          <p:spPr>
            <a:xfrm>
              <a:off x="4296241" y="1815879"/>
              <a:ext cx="3023899" cy="631548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r>
                <a:rPr lang="ko-KR" altLang="en-US" sz="1200" dirty="0">
                  <a:latin typeface="+mn-ea"/>
                  <a:cs typeface="Arial" pitchFamily="34" charset="0"/>
                </a:rPr>
                <a:t>제 </a:t>
              </a:r>
              <a:r>
                <a:rPr lang="en-US" altLang="ko-KR" sz="1200" dirty="0">
                  <a:latin typeface="+mn-ea"/>
                  <a:cs typeface="Arial" pitchFamily="34" charset="0"/>
                </a:rPr>
                <a:t>1</a:t>
              </a:r>
              <a:r>
                <a:rPr lang="ko-KR" altLang="en-US" sz="1200" dirty="0">
                  <a:latin typeface="+mn-ea"/>
                  <a:cs typeface="Arial" pitchFamily="34" charset="0"/>
                </a:rPr>
                <a:t>공장</a:t>
              </a:r>
              <a:endParaRPr lang="en-US" altLang="ko-KR" sz="1200" dirty="0">
                <a:latin typeface="+mn-ea"/>
                <a:cs typeface="Arial" pitchFamily="34" charset="0"/>
              </a:endParaRPr>
            </a:p>
            <a:p>
              <a:r>
                <a:rPr lang="en-US" altLang="ko-KR" sz="1200" dirty="0">
                  <a:latin typeface="+mn-ea"/>
                  <a:cs typeface="Arial" pitchFamily="34" charset="0"/>
                </a:rPr>
                <a:t>3rd floor, 19, </a:t>
              </a:r>
              <a:r>
                <a:rPr lang="en-US" altLang="ko-KR" sz="1200" dirty="0" err="1">
                  <a:latin typeface="+mn-ea"/>
                  <a:cs typeface="Arial" pitchFamily="34" charset="0"/>
                </a:rPr>
                <a:t>Beolsaejeonri-gil</a:t>
              </a:r>
              <a:r>
                <a:rPr lang="en-US" altLang="ko-KR" sz="1200" dirty="0">
                  <a:latin typeface="+mn-ea"/>
                  <a:cs typeface="Arial" pitchFamily="34" charset="0"/>
                </a:rPr>
                <a:t>, </a:t>
              </a:r>
              <a:r>
                <a:rPr lang="en-US" altLang="ko-KR" sz="1200" dirty="0" err="1">
                  <a:latin typeface="+mn-ea"/>
                  <a:cs typeface="Arial" pitchFamily="34" charset="0"/>
                </a:rPr>
                <a:t>Gunpo-si</a:t>
              </a:r>
              <a:r>
                <a:rPr lang="en-US" altLang="ko-KR" sz="1200" dirty="0">
                  <a:latin typeface="+mn-ea"/>
                  <a:cs typeface="Arial" pitchFamily="34" charset="0"/>
                </a:rPr>
                <a:t>,</a:t>
              </a:r>
            </a:p>
            <a:p>
              <a:r>
                <a:rPr lang="en-US" altLang="ko-KR" sz="1200" dirty="0">
                  <a:latin typeface="+mn-ea"/>
                  <a:cs typeface="Arial" pitchFamily="34" charset="0"/>
                </a:rPr>
                <a:t>Gyeonggi-do (</a:t>
              </a:r>
              <a:r>
                <a:rPr lang="en-US" altLang="ko-KR" sz="1200" dirty="0" err="1">
                  <a:latin typeface="+mn-ea"/>
                  <a:cs typeface="Arial" pitchFamily="34" charset="0"/>
                </a:rPr>
                <a:t>cheon-iljeongmil</a:t>
              </a:r>
              <a:r>
                <a:rPr lang="en-US" altLang="ko-KR" sz="1200" dirty="0">
                  <a:latin typeface="+mn-ea"/>
                  <a:cs typeface="Arial" pitchFamily="34" charset="0"/>
                </a:rPr>
                <a:t>)</a:t>
              </a:r>
              <a:endParaRPr lang="ko-KR" altLang="en-US" sz="1200" dirty="0">
                <a:latin typeface="+mn-ea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E6340C-06BC-4F55-ADBB-1037B7EAC496}"/>
                </a:ext>
              </a:extLst>
            </p:cNvPr>
            <p:cNvSpPr txBox="1"/>
            <p:nvPr/>
          </p:nvSpPr>
          <p:spPr>
            <a:xfrm>
              <a:off x="3242888" y="3143229"/>
              <a:ext cx="339959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pPr algn="r"/>
              <a:r>
                <a:rPr lang="en-US" altLang="ko-KR" sz="1200" dirty="0">
                  <a:latin typeface="+mn-ea"/>
                  <a:cs typeface="Arial" pitchFamily="34" charset="0"/>
                </a:rPr>
                <a:t>Tel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54B7BB-9AF5-4A9D-8322-59FE8BA10F9E}"/>
                </a:ext>
              </a:extLst>
            </p:cNvPr>
            <p:cNvSpPr txBox="1"/>
            <p:nvPr/>
          </p:nvSpPr>
          <p:spPr>
            <a:xfrm>
              <a:off x="4296241" y="3152754"/>
              <a:ext cx="2359230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r>
                <a:rPr lang="en-US" altLang="ko-KR" sz="1200" dirty="0" smtClean="0">
                  <a:latin typeface="+mn-ea"/>
                  <a:cs typeface="Arial" pitchFamily="34" charset="0"/>
                </a:rPr>
                <a:t>031-342-2244 / 010-3994-8687</a:t>
              </a:r>
              <a:endParaRPr lang="ko-KR" altLang="en-US" sz="1200" dirty="0">
                <a:latin typeface="+mn-ea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0C2C8F-0174-4742-90E8-59E08A5934DB}"/>
                </a:ext>
              </a:extLst>
            </p:cNvPr>
            <p:cNvSpPr txBox="1"/>
            <p:nvPr/>
          </p:nvSpPr>
          <p:spPr>
            <a:xfrm>
              <a:off x="3129396" y="3412530"/>
              <a:ext cx="547835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pPr algn="r"/>
              <a:r>
                <a:rPr lang="en-US" altLang="ko-KR" sz="1200" dirty="0">
                  <a:latin typeface="+mn-ea"/>
                  <a:cs typeface="Arial" pitchFamily="34" charset="0"/>
                </a:rPr>
                <a:t>Email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212C32-3559-4B25-9752-4A9B41A00CEA}"/>
                </a:ext>
              </a:extLst>
            </p:cNvPr>
            <p:cNvSpPr txBox="1"/>
            <p:nvPr/>
          </p:nvSpPr>
          <p:spPr>
            <a:xfrm>
              <a:off x="4296241" y="3412530"/>
              <a:ext cx="1786957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r>
                <a:rPr lang="en-US" altLang="ko-KR" sz="1200" dirty="0">
                  <a:latin typeface="+mn-ea"/>
                  <a:cs typeface="Arial" pitchFamily="34" charset="0"/>
                </a:rPr>
                <a:t>hello@jmecoplant.co.kr</a:t>
              </a:r>
              <a:endParaRPr lang="ko-KR" altLang="en-US" sz="1200" dirty="0">
                <a:latin typeface="+mn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64C169-E441-4CD4-A64E-425F1F6F4C99}"/>
                </a:ext>
              </a:extLst>
            </p:cNvPr>
            <p:cNvSpPr txBox="1"/>
            <p:nvPr/>
          </p:nvSpPr>
          <p:spPr>
            <a:xfrm>
              <a:off x="3229327" y="3719932"/>
              <a:ext cx="378173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pPr algn="r"/>
              <a:r>
                <a:rPr lang="en-US" altLang="ko-KR" sz="1200" dirty="0">
                  <a:latin typeface="+mn-ea"/>
                  <a:cs typeface="Arial" pitchFamily="34" charset="0"/>
                </a:rPr>
                <a:t>Fax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E2D59C-4F54-468F-A7CF-382E3D837ED0}"/>
                </a:ext>
              </a:extLst>
            </p:cNvPr>
            <p:cNvSpPr txBox="1"/>
            <p:nvPr/>
          </p:nvSpPr>
          <p:spPr>
            <a:xfrm>
              <a:off x="4296241" y="3719932"/>
              <a:ext cx="1129726" cy="262216"/>
            </a:xfrm>
            <a:prstGeom prst="rect">
              <a:avLst/>
            </a:prstGeom>
            <a:noFill/>
          </p:spPr>
          <p:txBody>
            <a:bodyPr wrap="none" lIns="76800" tIns="38400" rIns="76800" bIns="38400" rtlCol="0" anchor="ctr">
              <a:spAutoFit/>
            </a:bodyPr>
            <a:lstStyle/>
            <a:p>
              <a:r>
                <a:rPr lang="en-US" altLang="ko-KR" sz="1200" dirty="0">
                  <a:latin typeface="+mn-ea"/>
                  <a:cs typeface="Arial" pitchFamily="34" charset="0"/>
                </a:rPr>
                <a:t>031-342-2245</a:t>
              </a:r>
              <a:endParaRPr lang="ko-KR" altLang="en-US" sz="1200" dirty="0">
                <a:latin typeface="+mn-ea"/>
                <a:cs typeface="Arial" pitchFamily="34" charset="0"/>
              </a:endParaRPr>
            </a:p>
          </p:txBody>
        </p:sp>
      </p:grpSp>
      <p:sp>
        <p:nvSpPr>
          <p:cNvPr id="28" name="Rectangle 12">
            <a:extLst>
              <a:ext uri="{FF2B5EF4-FFF2-40B4-BE49-F238E27FC236}">
                <a16:creationId xmlns:a16="http://schemas.microsoft.com/office/drawing/2014/main" id="{6EECFC79-9BA4-4C9F-A0D4-395823161F00}"/>
              </a:ext>
            </a:extLst>
          </p:cNvPr>
          <p:cNvSpPr txBox="1">
            <a:spLocks noChangeArrowheads="1"/>
          </p:cNvSpPr>
          <p:nvPr/>
        </p:nvSpPr>
        <p:spPr>
          <a:xfrm>
            <a:off x="2761057" y="704396"/>
            <a:ext cx="4057437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COMPANY OVERVIEW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1552739-53A3-47EA-963F-50D513097126}"/>
              </a:ext>
            </a:extLst>
          </p:cNvPr>
          <p:cNvCxnSpPr/>
          <p:nvPr/>
        </p:nvCxnSpPr>
        <p:spPr>
          <a:xfrm>
            <a:off x="6143625" y="907235"/>
            <a:ext cx="29908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680593-82A1-4B5F-B946-A53BDD37E3A3}"/>
              </a:ext>
            </a:extLst>
          </p:cNvPr>
          <p:cNvSpPr txBox="1"/>
          <p:nvPr/>
        </p:nvSpPr>
        <p:spPr>
          <a:xfrm>
            <a:off x="5425218" y="2770522"/>
            <a:ext cx="3081029" cy="631548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ko-KR" altLang="en-US" sz="1200" dirty="0">
                <a:latin typeface="+mn-ea"/>
              </a:rPr>
              <a:t>제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공장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 smtClean="0">
                <a:latin typeface="+mn-ea"/>
              </a:rPr>
              <a:t>14,13,6rd </a:t>
            </a:r>
            <a:r>
              <a:rPr lang="en-US" altLang="ko-KR" sz="1200" dirty="0">
                <a:latin typeface="+mn-ea"/>
              </a:rPr>
              <a:t>floor, 2, </a:t>
            </a:r>
            <a:r>
              <a:rPr lang="en-US" altLang="ko-KR" sz="1200" dirty="0" err="1">
                <a:latin typeface="+mn-ea"/>
              </a:rPr>
              <a:t>Nongsim-ro</a:t>
            </a:r>
            <a:r>
              <a:rPr lang="en-US" altLang="ko-KR" sz="1200" dirty="0">
                <a:latin typeface="+mn-ea"/>
              </a:rPr>
              <a:t>, </a:t>
            </a:r>
            <a:r>
              <a:rPr lang="en-US" altLang="ko-KR" sz="1200" dirty="0" err="1">
                <a:latin typeface="+mn-ea"/>
              </a:rPr>
              <a:t>Gunpo-si</a:t>
            </a:r>
            <a:r>
              <a:rPr lang="en-US" altLang="ko-KR" sz="1200" dirty="0">
                <a:latin typeface="+mn-ea"/>
              </a:rPr>
              <a:t>,</a:t>
            </a:r>
          </a:p>
          <a:p>
            <a:r>
              <a:rPr lang="en-US" altLang="ko-KR" sz="1200" dirty="0">
                <a:latin typeface="+mn-ea"/>
              </a:rPr>
              <a:t>Gyeonggi-do, Republic of Korea</a:t>
            </a:r>
            <a:endParaRPr lang="en-US" altLang="ko-KR" sz="1200" dirty="0"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15632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PURPOSE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78" name="그림 77">
            <a:extLst>
              <a:ext uri="{FF2B5EF4-FFF2-40B4-BE49-F238E27FC236}">
                <a16:creationId xmlns:a16="http://schemas.microsoft.com/office/drawing/2014/main" id="{E150D03D-BC92-4CBC-9F14-C0439F2CE8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C5691FDC-49FE-4040-929A-2ADDB03A4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17" y="4545887"/>
            <a:ext cx="2146210" cy="143080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360D892-A373-4771-AE61-FBA8F858B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05" y="4529514"/>
            <a:ext cx="2149324" cy="1432882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7C9536D-562E-44BC-90CB-39EC1CF06B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t="21839" r="7009" b="17018"/>
          <a:stretch/>
        </p:blipFill>
        <p:spPr>
          <a:xfrm>
            <a:off x="688862" y="2049985"/>
            <a:ext cx="4109475" cy="19812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08AD2B5-0C9D-4C83-A822-E42EEA1489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212"/>
          <a:stretch/>
        </p:blipFill>
        <p:spPr>
          <a:xfrm>
            <a:off x="4856960" y="2049985"/>
            <a:ext cx="1726805" cy="23024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ED9157-29CD-4064-AD4E-6767BFDE0395}"/>
              </a:ext>
            </a:extLst>
          </p:cNvPr>
          <p:cNvSpPr txBox="1"/>
          <p:nvPr/>
        </p:nvSpPr>
        <p:spPr>
          <a:xfrm>
            <a:off x="6660494" y="3218060"/>
            <a:ext cx="2056477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고객사의 니즈와 상황에 맞는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아웃소싱 솔루션 및 생산 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서포팅을</a:t>
            </a: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제공합니다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86CD1E52-1A5B-474F-8A37-87618D6FC3DD}"/>
              </a:ext>
            </a:extLst>
          </p:cNvPr>
          <p:cNvSpPr txBox="1">
            <a:spLocks noChangeArrowheads="1"/>
          </p:cNvSpPr>
          <p:nvPr/>
        </p:nvSpPr>
        <p:spPr>
          <a:xfrm>
            <a:off x="6660494" y="2702119"/>
            <a:ext cx="2192311" cy="50843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CAN BE MASS- PRODUCED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8061348C-231D-4E79-92A9-9CD473FE3F05}"/>
              </a:ext>
            </a:extLst>
          </p:cNvPr>
          <p:cNvSpPr txBox="1">
            <a:spLocks noChangeArrowheads="1"/>
          </p:cNvSpPr>
          <p:nvPr/>
        </p:nvSpPr>
        <p:spPr>
          <a:xfrm>
            <a:off x="1700371" y="4647590"/>
            <a:ext cx="2192311" cy="50843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COST </a:t>
            </a:r>
          </a:p>
          <a:p>
            <a:pPr algn="r">
              <a:spcBef>
                <a:spcPct val="0"/>
              </a:spcBef>
              <a:defRPr/>
            </a:pPr>
            <a:r>
              <a:rPr lang="en-GB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REDUCTION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6B9348-8E50-405B-958D-4594042A9F71}"/>
              </a:ext>
            </a:extLst>
          </p:cNvPr>
          <p:cNvSpPr txBox="1"/>
          <p:nvPr/>
        </p:nvSpPr>
        <p:spPr>
          <a:xfrm>
            <a:off x="858712" y="5160480"/>
            <a:ext cx="3033970" cy="8162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고객사의 다양한 제조 분야 업무를 위탁 받아 전문적으로 운영함으로써 고객사의 업무에 효율성을 높일 수 있도록 최선의 노력을 다 하겠습니다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16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15632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PURPOSE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41DCB6-5A5B-4A8A-A38F-061A1F09BB50}"/>
              </a:ext>
            </a:extLst>
          </p:cNvPr>
          <p:cNvSpPr txBox="1"/>
          <p:nvPr/>
        </p:nvSpPr>
        <p:spPr>
          <a:xfrm>
            <a:off x="1295434" y="6220664"/>
            <a:ext cx="6869511" cy="24682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ko-KR" altLang="en-US" sz="11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月 </a:t>
            </a:r>
            <a:r>
              <a:rPr lang="en-US" altLang="ko-KR" sz="11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300</a:t>
            </a:r>
            <a:r>
              <a:rPr lang="ko-KR" altLang="en-US" sz="11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만개 이상의 임가공 작업을 진행하고 있으며</a:t>
            </a:r>
            <a:r>
              <a:rPr lang="en-US" altLang="ko-KR" sz="11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3</a:t>
            </a:r>
            <a:r>
              <a:rPr lang="ko-KR" altLang="en-US" sz="11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 물류 및 소량 조립의 고충도 </a:t>
            </a:r>
            <a:r>
              <a:rPr lang="ko-KR" altLang="en-US" sz="11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협업 진행합니다</a:t>
            </a:r>
            <a:r>
              <a:rPr lang="en-US" altLang="ko-KR" sz="11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B578A03D-DCD9-4A1E-B889-5638130EAB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B3D053-E860-457C-B430-A752BA9DF7D4}"/>
              </a:ext>
            </a:extLst>
          </p:cNvPr>
          <p:cNvSpPr txBox="1"/>
          <p:nvPr/>
        </p:nvSpPr>
        <p:spPr>
          <a:xfrm>
            <a:off x="5020064" y="2099473"/>
            <a:ext cx="3294962" cy="152410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spcBef>
                <a:spcPts val="4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포장 및 임가공</a:t>
            </a:r>
          </a:p>
          <a:p>
            <a:pPr>
              <a:spcBef>
                <a:spcPts val="2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제품 조립 단순가공 자동화 작업이 어려운 수작업</a:t>
            </a:r>
          </a:p>
          <a:p>
            <a:pPr>
              <a:spcBef>
                <a:spcPts val="2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인력배치 및 설비가 없는 경우 모든 작업</a:t>
            </a:r>
          </a:p>
          <a:p>
            <a:pPr>
              <a:spcBef>
                <a:spcPts val="200"/>
              </a:spcBef>
            </a:pPr>
            <a:endParaRPr lang="ko-KR" altLang="en-US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재포장 및 구성변경 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라벨 부착 작업 인 박스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포장작업 반제품 조립 등 자동화가 되지 않는 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수작업 대행관리 진행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BD6DB06-A01F-48A3-A38C-E38FAA6EF0D8}"/>
              </a:ext>
            </a:extLst>
          </p:cNvPr>
          <p:cNvCxnSpPr>
            <a:cxnSpLocks/>
          </p:cNvCxnSpPr>
          <p:nvPr/>
        </p:nvCxnSpPr>
        <p:spPr>
          <a:xfrm>
            <a:off x="3594229" y="1838598"/>
            <a:ext cx="46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2223DDA-CBF5-45B0-BCE3-219278071C10}"/>
              </a:ext>
            </a:extLst>
          </p:cNvPr>
          <p:cNvCxnSpPr>
            <a:cxnSpLocks/>
          </p:cNvCxnSpPr>
          <p:nvPr/>
        </p:nvCxnSpPr>
        <p:spPr>
          <a:xfrm>
            <a:off x="3698743" y="4105679"/>
            <a:ext cx="46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>
            <a:extLst>
              <a:ext uri="{FF2B5EF4-FFF2-40B4-BE49-F238E27FC236}">
                <a16:creationId xmlns:a16="http://schemas.microsoft.com/office/drawing/2014/main" id="{161E9675-B8B7-4A87-89A1-583071C1AE68}"/>
              </a:ext>
            </a:extLst>
          </p:cNvPr>
          <p:cNvSpPr txBox="1">
            <a:spLocks noChangeArrowheads="1"/>
          </p:cNvSpPr>
          <p:nvPr/>
        </p:nvSpPr>
        <p:spPr>
          <a:xfrm>
            <a:off x="3766143" y="2114861"/>
            <a:ext cx="1004692" cy="292994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BUSINESS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8ACEB5-892C-4200-83EB-5F7AE42CD928}"/>
              </a:ext>
            </a:extLst>
          </p:cNvPr>
          <p:cNvSpPr txBox="1"/>
          <p:nvPr/>
        </p:nvSpPr>
        <p:spPr>
          <a:xfrm>
            <a:off x="5020064" y="4366553"/>
            <a:ext cx="3144881" cy="115476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고객사의 맞춤형 서비스 제공 및 정확하고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신뢰성 있는 물류 관리 및 물류 비용 절감 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자체 아웃소싱으로 인한 인건비 절감 등 비용을 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최소화하여 고객사의 만족을 위해 최선을 다 </a:t>
            </a:r>
            <a:endParaRPr lang="en-US" altLang="ko-KR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하겠습니다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6CB1792C-90A5-4571-9A40-1277BD9E8303}"/>
              </a:ext>
            </a:extLst>
          </p:cNvPr>
          <p:cNvSpPr txBox="1">
            <a:spLocks noChangeArrowheads="1"/>
          </p:cNvSpPr>
          <p:nvPr/>
        </p:nvSpPr>
        <p:spPr>
          <a:xfrm>
            <a:off x="3768708" y="4381941"/>
            <a:ext cx="1037393" cy="292994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STRATEGY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119BE6F7-BC55-49C5-9A3E-C98685905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0" y="4105679"/>
            <a:ext cx="2661264" cy="177417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02970701-D058-432D-B945-74DF381E7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" y="1848568"/>
            <a:ext cx="2661276" cy="1774184"/>
          </a:xfrm>
          <a:prstGeom prst="rect">
            <a:avLst/>
          </a:prstGeom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805AF178-8884-433F-B4A8-1161E7B5EED0}"/>
              </a:ext>
            </a:extLst>
          </p:cNvPr>
          <p:cNvCxnSpPr>
            <a:cxnSpLocks/>
          </p:cNvCxnSpPr>
          <p:nvPr/>
        </p:nvCxnSpPr>
        <p:spPr>
          <a:xfrm>
            <a:off x="3594229" y="1838598"/>
            <a:ext cx="12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DBAA3AE-C4C1-4F33-99AC-4F1444864597}"/>
              </a:ext>
            </a:extLst>
          </p:cNvPr>
          <p:cNvCxnSpPr>
            <a:cxnSpLocks/>
          </p:cNvCxnSpPr>
          <p:nvPr/>
        </p:nvCxnSpPr>
        <p:spPr>
          <a:xfrm>
            <a:off x="3698743" y="4105679"/>
            <a:ext cx="12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99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2162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OWN MERITS </a:t>
            </a: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1E7D7DE6-FA7F-47FA-9357-76724B28D75C}"/>
              </a:ext>
            </a:extLst>
          </p:cNvPr>
          <p:cNvCxnSpPr>
            <a:cxnSpLocks/>
          </p:cNvCxnSpPr>
          <p:nvPr/>
        </p:nvCxnSpPr>
        <p:spPr>
          <a:xfrm>
            <a:off x="3291437" y="1967732"/>
            <a:ext cx="0" cy="9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037C43A-FD3A-4F4E-A951-D621F50E78FF}"/>
              </a:ext>
            </a:extLst>
          </p:cNvPr>
          <p:cNvCxnSpPr>
            <a:cxnSpLocks/>
          </p:cNvCxnSpPr>
          <p:nvPr/>
        </p:nvCxnSpPr>
        <p:spPr>
          <a:xfrm>
            <a:off x="5854089" y="1949909"/>
            <a:ext cx="0" cy="9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3AFD857-3A94-40BE-B915-7F306268B813}"/>
              </a:ext>
            </a:extLst>
          </p:cNvPr>
          <p:cNvSpPr txBox="1"/>
          <p:nvPr/>
        </p:nvSpPr>
        <p:spPr>
          <a:xfrm>
            <a:off x="1006690" y="3121671"/>
            <a:ext cx="190065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고객사의 원가 경쟁력 및 제조 발전을 위한 지속적인 자사 투자를 진행합니다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F685198-63C1-427B-B061-10B53AB6E477}"/>
              </a:ext>
            </a:extLst>
          </p:cNvPr>
          <p:cNvSpPr/>
          <p:nvPr/>
        </p:nvSpPr>
        <p:spPr>
          <a:xfrm>
            <a:off x="1547288" y="2565178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TRUST</a:t>
            </a:r>
          </a:p>
        </p:txBody>
      </p:sp>
      <p:pic>
        <p:nvPicPr>
          <p:cNvPr id="8" name="그래픽 7" descr="악수 윤곽선">
            <a:extLst>
              <a:ext uri="{FF2B5EF4-FFF2-40B4-BE49-F238E27FC236}">
                <a16:creationId xmlns:a16="http://schemas.microsoft.com/office/drawing/2014/main" id="{DF33E778-6887-40CF-A3A2-5496B23BC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4528" y="1859076"/>
            <a:ext cx="684974" cy="68497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5C2AC50-AA58-46B0-AA35-29B6463E6079}"/>
              </a:ext>
            </a:extLst>
          </p:cNvPr>
          <p:cNvSpPr txBox="1"/>
          <p:nvPr/>
        </p:nvSpPr>
        <p:spPr>
          <a:xfrm>
            <a:off x="6112886" y="3163832"/>
            <a:ext cx="199609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IOS 13485 </a:t>
            </a:r>
            <a:r>
              <a:rPr lang="ko-KR" alt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기관이며</a:t>
            </a:r>
            <a:endParaRPr lang="ko-KR" altLang="en-US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spcBef>
                <a:spcPts val="300"/>
              </a:spcBef>
              <a:defRPr/>
            </a:pPr>
            <a:r>
              <a:rPr lang="en-US" altLang="ko-KR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10000class </a:t>
            </a:r>
            <a:r>
              <a:rPr lang="ko-KR" alt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클린룸</a:t>
            </a: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환경과</a:t>
            </a:r>
            <a:endParaRPr lang="ko-KR" altLang="en-US" sz="115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>
              <a:spcBef>
                <a:spcPts val="300"/>
              </a:spcBef>
              <a:defRPr/>
            </a:pP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20~60% </a:t>
            </a: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제습관리 시설을 보유하고 있으며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분진 및 습도에 민감한 제품 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ASS’Y </a:t>
            </a: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최적의 공정과 불량률 제로를 추구 합니다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1E18147-CDD0-417E-8DBB-BF588E6BD3CA}"/>
              </a:ext>
            </a:extLst>
          </p:cNvPr>
          <p:cNvSpPr/>
          <p:nvPr/>
        </p:nvSpPr>
        <p:spPr>
          <a:xfrm>
            <a:off x="6643495" y="2607339"/>
            <a:ext cx="934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SAFETY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1" name="그래픽 10" descr="방패 선택 표시 윤곽선">
            <a:extLst>
              <a:ext uri="{FF2B5EF4-FFF2-40B4-BE49-F238E27FC236}">
                <a16:creationId xmlns:a16="http://schemas.microsoft.com/office/drawing/2014/main" id="{433DA426-82EF-4A83-82F5-DF0ADFA46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7116" y="1949909"/>
            <a:ext cx="587630" cy="5876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1C2B507-6AD4-46E1-8D7E-5FB1658C964D}"/>
              </a:ext>
            </a:extLst>
          </p:cNvPr>
          <p:cNvSpPr txBox="1"/>
          <p:nvPr/>
        </p:nvSpPr>
        <p:spPr>
          <a:xfrm>
            <a:off x="3719225" y="3163832"/>
            <a:ext cx="17123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ko-KR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최적의 효율성으로 완성도 높은 품질과 정확한 납기로 신뢰를 약속 드립니다</a:t>
            </a:r>
            <a:r>
              <a:rPr lang="en-US" altLang="ko-KR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0796F73-7DF9-42C0-AF1C-D50147B8FF89}"/>
              </a:ext>
            </a:extLst>
          </p:cNvPr>
          <p:cNvSpPr/>
          <p:nvPr/>
        </p:nvSpPr>
        <p:spPr>
          <a:xfrm>
            <a:off x="4248245" y="2607339"/>
            <a:ext cx="654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TIME</a:t>
            </a:r>
          </a:p>
        </p:txBody>
      </p:sp>
      <p:pic>
        <p:nvPicPr>
          <p:cNvPr id="15" name="그래픽 14" descr="스톱워치 단색으로 채워진">
            <a:extLst>
              <a:ext uri="{FF2B5EF4-FFF2-40B4-BE49-F238E27FC236}">
                <a16:creationId xmlns:a16="http://schemas.microsoft.com/office/drawing/2014/main" id="{E698F50E-B36B-42AA-8659-14FA280CA2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3446" y="1973665"/>
            <a:ext cx="523942" cy="523942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A0252D54-87BC-4C11-8980-3D6C87AD5BF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2A95AD2-571C-4FFA-AF01-4D0CDF88EB46}"/>
              </a:ext>
            </a:extLst>
          </p:cNvPr>
          <p:cNvGrpSpPr/>
          <p:nvPr/>
        </p:nvGrpSpPr>
        <p:grpSpPr>
          <a:xfrm>
            <a:off x="0" y="5078992"/>
            <a:ext cx="9148512" cy="1847911"/>
            <a:chOff x="15811" y="4991106"/>
            <a:chExt cx="9374705" cy="1893601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8C62DA04-EA0B-4514-98F1-C4F0CD3F223A}"/>
                </a:ext>
              </a:extLst>
            </p:cNvPr>
            <p:cNvGrpSpPr/>
            <p:nvPr/>
          </p:nvGrpSpPr>
          <p:grpSpPr>
            <a:xfrm>
              <a:off x="15811" y="4991106"/>
              <a:ext cx="6880849" cy="1891823"/>
              <a:chOff x="591699" y="4309203"/>
              <a:chExt cx="8114973" cy="2231134"/>
            </a:xfrm>
          </p:grpSpPr>
          <p:pic>
            <p:nvPicPr>
              <p:cNvPr id="32" name="그림 31" descr="1SC_9146.jpg">
                <a:extLst>
                  <a:ext uri="{FF2B5EF4-FFF2-40B4-BE49-F238E27FC236}">
                    <a16:creationId xmlns:a16="http://schemas.microsoft.com/office/drawing/2014/main" id="{27462FAF-5CFD-465D-956D-90E6A508783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885201" y="4309203"/>
                <a:ext cx="2821471" cy="2231134"/>
              </a:xfrm>
              <a:prstGeom prst="rect">
                <a:avLst/>
              </a:prstGeom>
            </p:spPr>
          </p:pic>
          <p:pic>
            <p:nvPicPr>
              <p:cNvPr id="33" name="그림 32" descr="BU6I0764.JPG">
                <a:extLst>
                  <a:ext uri="{FF2B5EF4-FFF2-40B4-BE49-F238E27FC236}">
                    <a16:creationId xmlns:a16="http://schemas.microsoft.com/office/drawing/2014/main" id="{C927A763-5E14-4A25-A547-EBEFC0C3763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1" cstate="print"/>
              <a:srcRect l="15483" r="2231"/>
              <a:stretch/>
            </p:blipFill>
            <p:spPr>
              <a:xfrm>
                <a:off x="591699" y="4309203"/>
                <a:ext cx="2746601" cy="2185778"/>
              </a:xfrm>
              <a:prstGeom prst="rect">
                <a:avLst/>
              </a:prstGeom>
            </p:spPr>
          </p:pic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1CC2854B-986C-4619-A8E7-E054B96EFD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6" r="13779"/>
              <a:stretch/>
            </p:blipFill>
            <p:spPr>
              <a:xfrm>
                <a:off x="3338302" y="4309203"/>
                <a:ext cx="2546900" cy="2206444"/>
              </a:xfrm>
              <a:prstGeom prst="rect">
                <a:avLst/>
              </a:prstGeom>
            </p:spPr>
          </p:pic>
        </p:grpSp>
        <p:pic>
          <p:nvPicPr>
            <p:cNvPr id="12" name="그림 11" descr="사람, 남자, 서있는, 가장이(가) 표시된 사진&#10;&#10;자동 생성된 설명">
              <a:extLst>
                <a:ext uri="{FF2B5EF4-FFF2-40B4-BE49-F238E27FC236}">
                  <a16:creationId xmlns:a16="http://schemas.microsoft.com/office/drawing/2014/main" id="{67C02959-4851-445D-A5CE-3E69616E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/>
            <a:stretch/>
          </p:blipFill>
          <p:spPr>
            <a:xfrm>
              <a:off x="6896660" y="4991107"/>
              <a:ext cx="2493856" cy="189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10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30847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DEVELOP COMPANY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8FB194-7101-4221-8788-E1C2137D0BB0}"/>
              </a:ext>
            </a:extLst>
          </p:cNvPr>
          <p:cNvCxnSpPr>
            <a:cxnSpLocks/>
          </p:cNvCxnSpPr>
          <p:nvPr/>
        </p:nvCxnSpPr>
        <p:spPr>
          <a:xfrm flipH="1">
            <a:off x="-1642042" y="4715848"/>
            <a:ext cx="1026989" cy="38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>
            <a:extLst>
              <a:ext uri="{FF2B5EF4-FFF2-40B4-BE49-F238E27FC236}">
                <a16:creationId xmlns:a16="http://schemas.microsoft.com/office/drawing/2014/main" id="{721F0BDF-185C-4115-8747-3664B309E4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8AE4805-B48A-4CB0-8B28-F178CB93FE86}"/>
              </a:ext>
            </a:extLst>
          </p:cNvPr>
          <p:cNvGrpSpPr/>
          <p:nvPr/>
        </p:nvGrpSpPr>
        <p:grpSpPr>
          <a:xfrm>
            <a:off x="0" y="5266604"/>
            <a:ext cx="9144000" cy="1642737"/>
            <a:chOff x="71332" y="2552575"/>
            <a:chExt cx="8797312" cy="1471223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C4969B00-2F86-41E7-AB5B-B6A24F82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2" y="2552575"/>
              <a:ext cx="2202924" cy="1468617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F0EB4638-96C7-4CCC-898D-4ED57E4B8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364" y="2552575"/>
              <a:ext cx="2195831" cy="1468615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8DD35A7C-8E5D-46D1-A596-BC4873501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023" y="2552575"/>
              <a:ext cx="2195829" cy="1463885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EDF7F27C-9476-488C-8C1F-E80CE3908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65"/>
            <a:stretch/>
          </p:blipFill>
          <p:spPr>
            <a:xfrm>
              <a:off x="6656960" y="2552575"/>
              <a:ext cx="2211684" cy="1471223"/>
            </a:xfrm>
            <a:prstGeom prst="rect">
              <a:avLst/>
            </a:prstGeom>
          </p:spPr>
        </p:pic>
      </p:grpSp>
      <p:sp>
        <p:nvSpPr>
          <p:cNvPr id="52" name="Rectangle 2">
            <a:extLst>
              <a:ext uri="{FF2B5EF4-FFF2-40B4-BE49-F238E27FC236}">
                <a16:creationId xmlns:a16="http://schemas.microsoft.com/office/drawing/2014/main" id="{D9309B3B-74B5-4E4C-9433-B9D13AAD891C}"/>
              </a:ext>
            </a:extLst>
          </p:cNvPr>
          <p:cNvSpPr/>
          <p:nvPr/>
        </p:nvSpPr>
        <p:spPr>
          <a:xfrm>
            <a:off x="928797" y="2691195"/>
            <a:ext cx="1418400" cy="2086987"/>
          </a:xfrm>
          <a:prstGeom prst="rect">
            <a:avLst/>
          </a:prstGeom>
          <a:solidFill>
            <a:srgbClr val="F3EAD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>
              <a:lnSpc>
                <a:spcPct val="150000"/>
              </a:lnSpc>
              <a:buClr>
                <a:srgbClr val="5696C6"/>
              </a:buClr>
            </a:pPr>
            <a:endParaRPr lang="en-US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Rectangle 2">
            <a:extLst>
              <a:ext uri="{FF2B5EF4-FFF2-40B4-BE49-F238E27FC236}">
                <a16:creationId xmlns:a16="http://schemas.microsoft.com/office/drawing/2014/main" id="{34A4E786-09BF-4B8F-A3A8-48C17D233C5E}"/>
              </a:ext>
            </a:extLst>
          </p:cNvPr>
          <p:cNvSpPr/>
          <p:nvPr/>
        </p:nvSpPr>
        <p:spPr>
          <a:xfrm>
            <a:off x="6811057" y="2691195"/>
            <a:ext cx="1418400" cy="2084182"/>
          </a:xfrm>
          <a:prstGeom prst="rect">
            <a:avLst/>
          </a:prstGeom>
          <a:solidFill>
            <a:srgbClr val="C9D7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>
              <a:lnSpc>
                <a:spcPct val="150000"/>
              </a:lnSpc>
              <a:buClr>
                <a:srgbClr val="5696C6"/>
              </a:buClr>
            </a:pPr>
            <a:endParaRPr lang="en-US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188DE69-B6C7-467C-B2A2-716E98391271}"/>
              </a:ext>
            </a:extLst>
          </p:cNvPr>
          <p:cNvGrpSpPr/>
          <p:nvPr/>
        </p:nvGrpSpPr>
        <p:grpSpPr>
          <a:xfrm>
            <a:off x="3869927" y="2691195"/>
            <a:ext cx="1418400" cy="2084182"/>
            <a:chOff x="3730766" y="2718334"/>
            <a:chExt cx="1424758" cy="2315200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2F07305F-5054-4F24-AD20-636A49820C88}"/>
                </a:ext>
              </a:extLst>
            </p:cNvPr>
            <p:cNvSpPr/>
            <p:nvPr/>
          </p:nvSpPr>
          <p:spPr>
            <a:xfrm>
              <a:off x="3738233" y="2718334"/>
              <a:ext cx="1417291" cy="1099735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72D74895-3CA1-441F-B60C-DF7050C5BD17}"/>
                </a:ext>
              </a:extLst>
            </p:cNvPr>
            <p:cNvSpPr/>
            <p:nvPr/>
          </p:nvSpPr>
          <p:spPr>
            <a:xfrm>
              <a:off x="3730766" y="3882446"/>
              <a:ext cx="1417291" cy="1151088"/>
            </a:xfrm>
            <a:prstGeom prst="rect">
              <a:avLst/>
            </a:prstGeom>
            <a:solidFill>
              <a:srgbClr val="C9D7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3289D4F-3EBB-4ECC-92A0-9CF98E8372DB}"/>
              </a:ext>
            </a:extLst>
          </p:cNvPr>
          <p:cNvGrpSpPr/>
          <p:nvPr/>
        </p:nvGrpSpPr>
        <p:grpSpPr>
          <a:xfrm>
            <a:off x="5340492" y="2691194"/>
            <a:ext cx="1418400" cy="2089100"/>
            <a:chOff x="5206021" y="2716910"/>
            <a:chExt cx="1426389" cy="2320663"/>
          </a:xfrm>
        </p:grpSpPr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2835A83-A54D-424E-9BDE-11ED07EE91BC}"/>
                </a:ext>
              </a:extLst>
            </p:cNvPr>
            <p:cNvSpPr/>
            <p:nvPr/>
          </p:nvSpPr>
          <p:spPr>
            <a:xfrm>
              <a:off x="5215119" y="3616273"/>
              <a:ext cx="1417291" cy="1421300"/>
            </a:xfrm>
            <a:prstGeom prst="rect">
              <a:avLst/>
            </a:prstGeom>
            <a:solidFill>
              <a:srgbClr val="C9D7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581A46CC-329C-468F-9CB5-97A077086755}"/>
                </a:ext>
              </a:extLst>
            </p:cNvPr>
            <p:cNvSpPr/>
            <p:nvPr/>
          </p:nvSpPr>
          <p:spPr>
            <a:xfrm>
              <a:off x="5206021" y="2716910"/>
              <a:ext cx="1417291" cy="847796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B575DED-55D9-4C8D-9945-0314C56036D6}"/>
              </a:ext>
            </a:extLst>
          </p:cNvPr>
          <p:cNvGrpSpPr/>
          <p:nvPr/>
        </p:nvGrpSpPr>
        <p:grpSpPr>
          <a:xfrm>
            <a:off x="2399362" y="2691195"/>
            <a:ext cx="1418400" cy="2084182"/>
            <a:chOff x="2276141" y="2714055"/>
            <a:chExt cx="1419150" cy="2315200"/>
          </a:xfrm>
        </p:grpSpPr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19FEAFC2-C57D-45BF-AF49-60EAB9644E1A}"/>
                </a:ext>
              </a:extLst>
            </p:cNvPr>
            <p:cNvSpPr/>
            <p:nvPr/>
          </p:nvSpPr>
          <p:spPr>
            <a:xfrm>
              <a:off x="2276141" y="2714055"/>
              <a:ext cx="1417291" cy="1579619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684BD5DC-BD68-461C-9A1A-B530DEAF0984}"/>
                </a:ext>
              </a:extLst>
            </p:cNvPr>
            <p:cNvSpPr/>
            <p:nvPr/>
          </p:nvSpPr>
          <p:spPr>
            <a:xfrm>
              <a:off x="2278000" y="4351309"/>
              <a:ext cx="1417291" cy="677946"/>
            </a:xfrm>
            <a:prstGeom prst="rect">
              <a:avLst/>
            </a:prstGeom>
            <a:solidFill>
              <a:srgbClr val="C9D7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9783A55-D23F-4EB1-9B2A-742FC60118AE}"/>
              </a:ext>
            </a:extLst>
          </p:cNvPr>
          <p:cNvSpPr txBox="1"/>
          <p:nvPr/>
        </p:nvSpPr>
        <p:spPr>
          <a:xfrm>
            <a:off x="1282557" y="2802896"/>
            <a:ext cx="712945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pPr algn="ctr"/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샘플제작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9D84CD2-D86A-4FDB-8835-5870A00F5DD8}"/>
              </a:ext>
            </a:extLst>
          </p:cNvPr>
          <p:cNvSpPr txBox="1"/>
          <p:nvPr/>
        </p:nvSpPr>
        <p:spPr>
          <a:xfrm>
            <a:off x="2705407" y="2802896"/>
            <a:ext cx="890879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pPr algn="ctr"/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원자재 발주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33AB462-AE69-4CE7-A9E4-1C1C21ECBD7D}"/>
              </a:ext>
            </a:extLst>
          </p:cNvPr>
          <p:cNvSpPr txBox="1"/>
          <p:nvPr/>
        </p:nvSpPr>
        <p:spPr>
          <a:xfrm>
            <a:off x="4133494" y="2802896"/>
            <a:ext cx="890879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pPr algn="ctr"/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원자재 검수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33ED28D-EACA-4295-A272-9B06040324B7}"/>
              </a:ext>
            </a:extLst>
          </p:cNvPr>
          <p:cNvSpPr txBox="1"/>
          <p:nvPr/>
        </p:nvSpPr>
        <p:spPr>
          <a:xfrm>
            <a:off x="5657641" y="2802896"/>
            <a:ext cx="712945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pPr algn="ctr"/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생산보고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0D96EA-233C-44CD-89DC-ED7472A64C34}"/>
              </a:ext>
            </a:extLst>
          </p:cNvPr>
          <p:cNvSpPr txBox="1"/>
          <p:nvPr/>
        </p:nvSpPr>
        <p:spPr>
          <a:xfrm>
            <a:off x="7159838" y="2802896"/>
            <a:ext cx="751418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제조 진행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D91B90-4989-44D9-98E1-F5D0ECFCDDCC}"/>
              </a:ext>
            </a:extLst>
          </p:cNvPr>
          <p:cNvSpPr txBox="1"/>
          <p:nvPr/>
        </p:nvSpPr>
        <p:spPr>
          <a:xfrm>
            <a:off x="5681349" y="3595361"/>
            <a:ext cx="751418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최종 검수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2FA080-04BA-448B-8E9C-85D24A0D7109}"/>
              </a:ext>
            </a:extLst>
          </p:cNvPr>
          <p:cNvSpPr txBox="1"/>
          <p:nvPr/>
        </p:nvSpPr>
        <p:spPr>
          <a:xfrm>
            <a:off x="4352322" y="3794656"/>
            <a:ext cx="434023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포장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DB8217-6286-435F-BC0F-86D3A960E1FE}"/>
              </a:ext>
            </a:extLst>
          </p:cNvPr>
          <p:cNvSpPr txBox="1"/>
          <p:nvPr/>
        </p:nvSpPr>
        <p:spPr>
          <a:xfrm>
            <a:off x="2900580" y="4229102"/>
            <a:ext cx="434023" cy="262216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출하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D27FE-D0CC-4ACD-AC58-B156C976DD4F}"/>
              </a:ext>
            </a:extLst>
          </p:cNvPr>
          <p:cNvSpPr txBox="1"/>
          <p:nvPr/>
        </p:nvSpPr>
        <p:spPr>
          <a:xfrm>
            <a:off x="1181336" y="2110467"/>
            <a:ext cx="913321" cy="26221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SAMPLING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21EA8E-8025-4FED-BB95-7CBFE4109571}"/>
              </a:ext>
            </a:extLst>
          </p:cNvPr>
          <p:cNvSpPr txBox="1"/>
          <p:nvPr/>
        </p:nvSpPr>
        <p:spPr>
          <a:xfrm>
            <a:off x="7065199" y="2110467"/>
            <a:ext cx="910115" cy="26221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SHIPMENT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E9A371-572A-4395-AB5A-C742D46B282E}"/>
              </a:ext>
            </a:extLst>
          </p:cNvPr>
          <p:cNvSpPr txBox="1"/>
          <p:nvPr/>
        </p:nvSpPr>
        <p:spPr>
          <a:xfrm>
            <a:off x="2667144" y="1796630"/>
            <a:ext cx="910115" cy="26221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ORDERING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CC1832-6217-4973-9423-23737BC01B6F}"/>
              </a:ext>
            </a:extLst>
          </p:cNvPr>
          <p:cNvSpPr txBox="1"/>
          <p:nvPr/>
        </p:nvSpPr>
        <p:spPr>
          <a:xfrm>
            <a:off x="3902178" y="2110467"/>
            <a:ext cx="1430514" cy="26221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MANUFACTURING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7D630B-C81D-4A02-8B59-0C7C179157D2}"/>
              </a:ext>
            </a:extLst>
          </p:cNvPr>
          <p:cNvSpPr txBox="1"/>
          <p:nvPr/>
        </p:nvSpPr>
        <p:spPr>
          <a:xfrm>
            <a:off x="5174880" y="1796630"/>
            <a:ext cx="1790163" cy="26221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QUALITY INSPERCTION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CDEA941-2D21-49AE-9EDF-3BA27CE669D3}"/>
              </a:ext>
            </a:extLst>
          </p:cNvPr>
          <p:cNvCxnSpPr>
            <a:cxnSpLocks/>
          </p:cNvCxnSpPr>
          <p:nvPr/>
        </p:nvCxnSpPr>
        <p:spPr>
          <a:xfrm>
            <a:off x="910590" y="2694121"/>
            <a:ext cx="7299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>
            <a:extLst>
              <a:ext uri="{FF2B5EF4-FFF2-40B4-BE49-F238E27FC236}">
                <a16:creationId xmlns:a16="http://schemas.microsoft.com/office/drawing/2014/main" id="{D8F9F16B-D1BA-4300-9503-5BEB1D01F3E2}"/>
              </a:ext>
            </a:extLst>
          </p:cNvPr>
          <p:cNvSpPr/>
          <p:nvPr/>
        </p:nvSpPr>
        <p:spPr>
          <a:xfrm>
            <a:off x="1592260" y="2644587"/>
            <a:ext cx="95250" cy="952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BB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75819154-ABF8-48AF-B3F0-6FFC453D7CAE}"/>
              </a:ext>
            </a:extLst>
          </p:cNvPr>
          <p:cNvSpPr/>
          <p:nvPr/>
        </p:nvSpPr>
        <p:spPr>
          <a:xfrm>
            <a:off x="3057457" y="2644587"/>
            <a:ext cx="95250" cy="952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BB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14115395-D0E2-4F0D-82B2-98A7AE38A4D1}"/>
              </a:ext>
            </a:extLst>
          </p:cNvPr>
          <p:cNvSpPr/>
          <p:nvPr/>
        </p:nvSpPr>
        <p:spPr>
          <a:xfrm>
            <a:off x="4522654" y="2644587"/>
            <a:ext cx="95250" cy="952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BB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BCDE5D8E-C4C3-40B5-A7ED-968E55EF1239}"/>
              </a:ext>
            </a:extLst>
          </p:cNvPr>
          <p:cNvSpPr/>
          <p:nvPr/>
        </p:nvSpPr>
        <p:spPr>
          <a:xfrm>
            <a:off x="5987851" y="2644587"/>
            <a:ext cx="95250" cy="952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BB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C2A061AD-D851-4C0A-A58B-9D9FA894D0C4}"/>
              </a:ext>
            </a:extLst>
          </p:cNvPr>
          <p:cNvSpPr/>
          <p:nvPr/>
        </p:nvSpPr>
        <p:spPr>
          <a:xfrm>
            <a:off x="7453048" y="2644587"/>
            <a:ext cx="95250" cy="952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BB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DA623C6-BF7D-4997-9110-12A0B08EA51B}"/>
              </a:ext>
            </a:extLst>
          </p:cNvPr>
          <p:cNvCxnSpPr>
            <a:cxnSpLocks/>
          </p:cNvCxnSpPr>
          <p:nvPr/>
        </p:nvCxnSpPr>
        <p:spPr>
          <a:xfrm>
            <a:off x="1637996" y="2430701"/>
            <a:ext cx="0" cy="181069"/>
          </a:xfrm>
          <a:prstGeom prst="line">
            <a:avLst/>
          </a:prstGeom>
          <a:ln>
            <a:solidFill>
              <a:srgbClr val="FBB6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1F257704-AAB5-44CA-BD67-5B1FADE51BC1}"/>
              </a:ext>
            </a:extLst>
          </p:cNvPr>
          <p:cNvCxnSpPr>
            <a:cxnSpLocks/>
          </p:cNvCxnSpPr>
          <p:nvPr/>
        </p:nvCxnSpPr>
        <p:spPr>
          <a:xfrm>
            <a:off x="4569334" y="2430701"/>
            <a:ext cx="0" cy="181069"/>
          </a:xfrm>
          <a:prstGeom prst="line">
            <a:avLst/>
          </a:prstGeom>
          <a:ln>
            <a:solidFill>
              <a:srgbClr val="FBB6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96B6BF28-1C7E-446C-83FD-9DC5A1861453}"/>
              </a:ext>
            </a:extLst>
          </p:cNvPr>
          <p:cNvCxnSpPr>
            <a:cxnSpLocks/>
          </p:cNvCxnSpPr>
          <p:nvPr/>
        </p:nvCxnSpPr>
        <p:spPr>
          <a:xfrm>
            <a:off x="7500673" y="2430701"/>
            <a:ext cx="0" cy="181069"/>
          </a:xfrm>
          <a:prstGeom prst="line">
            <a:avLst/>
          </a:prstGeom>
          <a:ln>
            <a:solidFill>
              <a:srgbClr val="FBB6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78B2B6A2-6007-40B9-A57B-E303C1559231}"/>
              </a:ext>
            </a:extLst>
          </p:cNvPr>
          <p:cNvCxnSpPr>
            <a:cxnSpLocks/>
          </p:cNvCxnSpPr>
          <p:nvPr/>
        </p:nvCxnSpPr>
        <p:spPr>
          <a:xfrm>
            <a:off x="3096086" y="2095419"/>
            <a:ext cx="0" cy="504000"/>
          </a:xfrm>
          <a:prstGeom prst="line">
            <a:avLst/>
          </a:prstGeom>
          <a:ln>
            <a:solidFill>
              <a:srgbClr val="FBB6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A1E618E0-9F9A-4142-B7CB-8920F776310F}"/>
              </a:ext>
            </a:extLst>
          </p:cNvPr>
          <p:cNvCxnSpPr>
            <a:cxnSpLocks/>
          </p:cNvCxnSpPr>
          <p:nvPr/>
        </p:nvCxnSpPr>
        <p:spPr>
          <a:xfrm>
            <a:off x="6027424" y="2095419"/>
            <a:ext cx="0" cy="504000"/>
          </a:xfrm>
          <a:prstGeom prst="line">
            <a:avLst/>
          </a:prstGeom>
          <a:ln>
            <a:solidFill>
              <a:srgbClr val="FBB6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래픽 24" descr="돋보기 단색으로 채워진">
            <a:extLst>
              <a:ext uri="{FF2B5EF4-FFF2-40B4-BE49-F238E27FC236}">
                <a16:creationId xmlns:a16="http://schemas.microsoft.com/office/drawing/2014/main" id="{2A7AF09D-1938-4987-9B8F-35D35292F9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0187" y="3898965"/>
            <a:ext cx="288056" cy="288056"/>
          </a:xfrm>
          <a:prstGeom prst="rect">
            <a:avLst/>
          </a:prstGeom>
        </p:spPr>
      </p:pic>
      <p:pic>
        <p:nvPicPr>
          <p:cNvPr id="27" name="그래픽 26" descr="막대 그래프 상향 추세 단색으로 채워진">
            <a:extLst>
              <a:ext uri="{FF2B5EF4-FFF2-40B4-BE49-F238E27FC236}">
                <a16:creationId xmlns:a16="http://schemas.microsoft.com/office/drawing/2014/main" id="{791CF65A-9C3F-4A63-B4AD-15B645CDC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4413" y="3108629"/>
            <a:ext cx="326022" cy="326022"/>
          </a:xfrm>
          <a:prstGeom prst="rect">
            <a:avLst/>
          </a:prstGeom>
        </p:spPr>
      </p:pic>
      <p:pic>
        <p:nvPicPr>
          <p:cNvPr id="29" name="그래픽 28" descr="클립보드 단색으로 채워진">
            <a:extLst>
              <a:ext uri="{FF2B5EF4-FFF2-40B4-BE49-F238E27FC236}">
                <a16:creationId xmlns:a16="http://schemas.microsoft.com/office/drawing/2014/main" id="{74D9DB71-4BEA-4460-A68D-C247417DAF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60703" y="3150606"/>
            <a:ext cx="313776" cy="313776"/>
          </a:xfrm>
          <a:prstGeom prst="rect">
            <a:avLst/>
          </a:prstGeom>
        </p:spPr>
      </p:pic>
      <p:pic>
        <p:nvPicPr>
          <p:cNvPr id="31" name="그래픽 30" descr="남성 사무직 근로자 단색으로 채워진">
            <a:extLst>
              <a:ext uri="{FF2B5EF4-FFF2-40B4-BE49-F238E27FC236}">
                <a16:creationId xmlns:a16="http://schemas.microsoft.com/office/drawing/2014/main" id="{29C41FB6-87FE-49ED-9494-A1D4CE7C49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90931" y="3091554"/>
            <a:ext cx="383580" cy="383580"/>
          </a:xfrm>
          <a:prstGeom prst="rect">
            <a:avLst/>
          </a:prstGeom>
        </p:spPr>
      </p:pic>
      <p:pic>
        <p:nvPicPr>
          <p:cNvPr id="33" name="그래픽 32" descr="단일 톱니바퀴 단색으로 채워진">
            <a:extLst>
              <a:ext uri="{FF2B5EF4-FFF2-40B4-BE49-F238E27FC236}">
                <a16:creationId xmlns:a16="http://schemas.microsoft.com/office/drawing/2014/main" id="{9F8324FF-DC0F-408E-8F00-9B51033EEA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84952" y="3096568"/>
            <a:ext cx="304232" cy="304232"/>
          </a:xfrm>
          <a:prstGeom prst="rect">
            <a:avLst/>
          </a:prstGeom>
        </p:spPr>
      </p:pic>
      <p:pic>
        <p:nvPicPr>
          <p:cNvPr id="107" name="그래픽 106" descr="열린 포장 상자 단색으로 채워진">
            <a:extLst>
              <a:ext uri="{FF2B5EF4-FFF2-40B4-BE49-F238E27FC236}">
                <a16:creationId xmlns:a16="http://schemas.microsoft.com/office/drawing/2014/main" id="{BEEC80D9-7B39-4A91-BB5D-48174C441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08039" y="4091078"/>
            <a:ext cx="322588" cy="322588"/>
          </a:xfrm>
          <a:prstGeom prst="rect">
            <a:avLst/>
          </a:prstGeom>
        </p:spPr>
      </p:pic>
      <p:pic>
        <p:nvPicPr>
          <p:cNvPr id="109" name="그래픽 108" descr="플라스크 단색으로 채워진">
            <a:extLst>
              <a:ext uri="{FF2B5EF4-FFF2-40B4-BE49-F238E27FC236}">
                <a16:creationId xmlns:a16="http://schemas.microsoft.com/office/drawing/2014/main" id="{ECEC8EE4-1E7F-40E2-83F7-B96659C2B3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48826" y="3139723"/>
            <a:ext cx="378340" cy="378342"/>
          </a:xfrm>
          <a:prstGeom prst="rect">
            <a:avLst/>
          </a:prstGeom>
        </p:spPr>
      </p:pic>
      <p:pic>
        <p:nvPicPr>
          <p:cNvPr id="111" name="그래픽 110" descr="트럭 단색으로 채워진">
            <a:extLst>
              <a:ext uri="{FF2B5EF4-FFF2-40B4-BE49-F238E27FC236}">
                <a16:creationId xmlns:a16="http://schemas.microsoft.com/office/drawing/2014/main" id="{42133B56-138B-4347-A2E9-F6830F9C29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58885" y="4448309"/>
            <a:ext cx="375718" cy="3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35632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MANAGEMENT SYSTEM</a:t>
            </a: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21F0BDF-185C-4115-8747-3664B309E4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ACC6943-871B-49E7-8AD6-A962727793DE}"/>
              </a:ext>
            </a:extLst>
          </p:cNvPr>
          <p:cNvGrpSpPr/>
          <p:nvPr/>
        </p:nvGrpSpPr>
        <p:grpSpPr>
          <a:xfrm>
            <a:off x="407406" y="1837990"/>
            <a:ext cx="8316452" cy="4556115"/>
            <a:chOff x="407406" y="1819884"/>
            <a:chExt cx="8316452" cy="4556115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DAF8E3A1-7AC9-49FB-91F5-EB2085A7B1CF}"/>
                </a:ext>
              </a:extLst>
            </p:cNvPr>
            <p:cNvGrpSpPr/>
            <p:nvPr/>
          </p:nvGrpSpPr>
          <p:grpSpPr>
            <a:xfrm>
              <a:off x="677697" y="1819884"/>
              <a:ext cx="7788607" cy="1702424"/>
              <a:chOff x="-12413" y="1652944"/>
              <a:chExt cx="8736271" cy="1909562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011F4E2F-3AC2-4AE2-8259-B1B134FC9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413" y="1652944"/>
                <a:ext cx="2849644" cy="1899764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A6ABB201-7E33-427D-9532-A95DD568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212" y="1652944"/>
                <a:ext cx="2849646" cy="1899764"/>
              </a:xfrm>
              <a:prstGeom prst="rect">
                <a:avLst/>
              </a:prstGeom>
            </p:spPr>
          </p:pic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A06E58C6-8E2E-449D-A0EB-5D294E6C3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550" y="1652944"/>
                <a:ext cx="2864344" cy="1909562"/>
              </a:xfrm>
              <a:prstGeom prst="rect">
                <a:avLst/>
              </a:prstGeom>
            </p:spPr>
          </p:pic>
        </p:grp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94A2789-A776-4196-B2F1-DBD0D1E0D8AC}"/>
                </a:ext>
              </a:extLst>
            </p:cNvPr>
            <p:cNvSpPr/>
            <p:nvPr/>
          </p:nvSpPr>
          <p:spPr>
            <a:xfrm>
              <a:off x="677697" y="3739073"/>
              <a:ext cx="1748632" cy="2370891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07D84D0D-ED19-491D-9DB1-89AA6D3EBFD4}"/>
                </a:ext>
              </a:extLst>
            </p:cNvPr>
            <p:cNvSpPr/>
            <p:nvPr/>
          </p:nvSpPr>
          <p:spPr>
            <a:xfrm>
              <a:off x="2691022" y="3739073"/>
              <a:ext cx="1748632" cy="2370891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BA84D09E-C396-41D9-A914-8324D9519D9A}"/>
                </a:ext>
              </a:extLst>
            </p:cNvPr>
            <p:cNvSpPr/>
            <p:nvPr/>
          </p:nvSpPr>
          <p:spPr>
            <a:xfrm>
              <a:off x="4704347" y="3739073"/>
              <a:ext cx="1748632" cy="2370891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517A919-4D0C-4F8F-9805-6211F1BF8E0B}"/>
                </a:ext>
              </a:extLst>
            </p:cNvPr>
            <p:cNvSpPr/>
            <p:nvPr/>
          </p:nvSpPr>
          <p:spPr>
            <a:xfrm>
              <a:off x="6717671" y="4039220"/>
              <a:ext cx="1748632" cy="2086987"/>
            </a:xfrm>
            <a:prstGeom prst="rect">
              <a:avLst/>
            </a:prstGeom>
            <a:solidFill>
              <a:srgbClr val="F3EADE"/>
            </a:solidFill>
            <a:ln w="12700">
              <a:solidFill>
                <a:srgbClr val="EFF2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08601463-6ABD-4E57-941D-4F391B5DD27F}"/>
                </a:ext>
              </a:extLst>
            </p:cNvPr>
            <p:cNvSpPr/>
            <p:nvPr/>
          </p:nvSpPr>
          <p:spPr>
            <a:xfrm>
              <a:off x="6717671" y="3739073"/>
              <a:ext cx="1748632" cy="2370891"/>
            </a:xfrm>
            <a:prstGeom prst="rect">
              <a:avLst/>
            </a:prstGeom>
            <a:solidFill>
              <a:srgbClr val="F3EA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>
                <a:lnSpc>
                  <a:spcPct val="150000"/>
                </a:lnSpc>
                <a:buClr>
                  <a:srgbClr val="5696C6"/>
                </a:buClr>
              </a:pPr>
              <a:endPara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5" name="Picture 2" descr="C:\Users\com\Desktop\설치프로그램\free-icon-multiple-users-silhouette-33308.png">
              <a:extLst>
                <a:ext uri="{FF2B5EF4-FFF2-40B4-BE49-F238E27FC236}">
                  <a16:creationId xmlns:a16="http://schemas.microsoft.com/office/drawing/2014/main" id="{732E81AA-394C-4F6A-B8A1-004642DF7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375390" y="4005108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76" name="Picture 3" descr="C:\Users\com\Desktop\설치프로그램\free-icon-60-minutes-1792633.png">
              <a:extLst>
                <a:ext uri="{FF2B5EF4-FFF2-40B4-BE49-F238E27FC236}">
                  <a16:creationId xmlns:a16="http://schemas.microsoft.com/office/drawing/2014/main" id="{EB6DE015-8ACF-47CB-9CFB-FCA4098A4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98470" y="3976042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77" name="Picture 4" descr="C:\Users\com\Desktop\설치프로그램\free-icon-calendar-2738635.png">
              <a:extLst>
                <a:ext uri="{FF2B5EF4-FFF2-40B4-BE49-F238E27FC236}">
                  <a16:creationId xmlns:a16="http://schemas.microsoft.com/office/drawing/2014/main" id="{8B1F760E-9F49-4578-ACCF-D8B0FC2F2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415702" y="3966989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78" name="Picture 5" descr="C:\Users\com\Desktop\설치프로그램\free-icon-calendar-86086.png">
              <a:extLst>
                <a:ext uri="{FF2B5EF4-FFF2-40B4-BE49-F238E27FC236}">
                  <a16:creationId xmlns:a16="http://schemas.microsoft.com/office/drawing/2014/main" id="{68C67612-2710-4829-9302-47BB55943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384228" y="3957658"/>
              <a:ext cx="360000" cy="360000"/>
            </a:xfrm>
            <a:prstGeom prst="rect">
              <a:avLst/>
            </a:prstGeom>
            <a:noFill/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A984794-987B-4C78-82F6-6181C87BEB8D}"/>
                </a:ext>
              </a:extLst>
            </p:cNvPr>
            <p:cNvSpPr/>
            <p:nvPr/>
          </p:nvSpPr>
          <p:spPr>
            <a:xfrm>
              <a:off x="407406" y="5160467"/>
              <a:ext cx="8316452" cy="121553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12">
              <a:extLst>
                <a:ext uri="{FF2B5EF4-FFF2-40B4-BE49-F238E27FC236}">
                  <a16:creationId xmlns:a16="http://schemas.microsoft.com/office/drawing/2014/main" id="{F41F4765-7850-47BF-BE4E-B65CD4E9DAF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9952" y="5308225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r>
                <a:rPr lang="en-GB" altLang="ko-KR" dirty="0"/>
                <a:t>200</a:t>
              </a:r>
            </a:p>
            <a:p>
              <a:r>
                <a:rPr lang="en-GB" altLang="ko-KR" b="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M</a:t>
              </a:r>
            </a:p>
          </p:txBody>
        </p:sp>
        <p:sp>
          <p:nvSpPr>
            <p:cNvPr id="72" name="Rectangle 12">
              <a:extLst>
                <a:ext uri="{FF2B5EF4-FFF2-40B4-BE49-F238E27FC236}">
                  <a16:creationId xmlns:a16="http://schemas.microsoft.com/office/drawing/2014/main" id="{3228A61C-3E63-4A66-BBB0-523C655C3DE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090756" y="5308225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r>
                <a:rPr lang="en-GB" altLang="ko-KR" dirty="0">
                  <a:solidFill>
                    <a:schemeClr val="tx1"/>
                  </a:solidFill>
                </a:rPr>
                <a:t>160,000</a:t>
              </a:r>
            </a:p>
            <a:p>
              <a:r>
                <a:rPr lang="en-GB" altLang="ko-KR" b="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EA</a:t>
              </a:r>
              <a:endParaRPr lang="en-US" altLang="ko-KR" b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id="{688DC7D9-685D-486F-BF61-EDDC47FD1EE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044862" y="5308225"/>
              <a:ext cx="1124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r>
                <a:rPr lang="en-GB" altLang="ko-KR" dirty="0">
                  <a:solidFill>
                    <a:schemeClr val="tx1"/>
                  </a:solidFill>
                </a:rPr>
                <a:t>3,000,000</a:t>
              </a:r>
            </a:p>
            <a:p>
              <a:r>
                <a:rPr lang="en-GB" altLang="ko-KR" b="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EA</a:t>
              </a:r>
              <a:endParaRPr lang="en-US" altLang="ko-KR" b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74" name="Rectangle 12">
              <a:extLst>
                <a:ext uri="{FF2B5EF4-FFF2-40B4-BE49-F238E27FC236}">
                  <a16:creationId xmlns:a16="http://schemas.microsoft.com/office/drawing/2014/main" id="{F42FB1CF-E342-48FC-825C-AD6055096F1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136549" y="5308225"/>
              <a:ext cx="832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GB" altLang="ko-KR" sz="16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20,000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GB" altLang="ko-KR" sz="16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EA</a:t>
              </a:r>
              <a:endPara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F538EB2B-D9C4-4F24-B528-8C283D9B858F}"/>
                </a:ext>
              </a:extLst>
            </p:cNvPr>
            <p:cNvSpPr/>
            <p:nvPr/>
          </p:nvSpPr>
          <p:spPr>
            <a:xfrm>
              <a:off x="1375390" y="4864296"/>
              <a:ext cx="390382" cy="390382"/>
            </a:xfrm>
            <a:prstGeom prst="ellipse">
              <a:avLst/>
            </a:prstGeom>
            <a:solidFill>
              <a:srgbClr val="F3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87135218-FCB6-40AE-8499-2B94EB707822}"/>
                </a:ext>
              </a:extLst>
            </p:cNvPr>
            <p:cNvSpPr/>
            <p:nvPr/>
          </p:nvSpPr>
          <p:spPr>
            <a:xfrm>
              <a:off x="3376956" y="4864296"/>
              <a:ext cx="390382" cy="390382"/>
            </a:xfrm>
            <a:prstGeom prst="ellipse">
              <a:avLst/>
            </a:prstGeom>
            <a:solidFill>
              <a:srgbClr val="F3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6073B24F-55DA-4D18-850A-244BD724F9E8}"/>
                </a:ext>
              </a:extLst>
            </p:cNvPr>
            <p:cNvSpPr/>
            <p:nvPr/>
          </p:nvSpPr>
          <p:spPr>
            <a:xfrm>
              <a:off x="5365864" y="4864296"/>
              <a:ext cx="390382" cy="390382"/>
            </a:xfrm>
            <a:prstGeom prst="ellipse">
              <a:avLst/>
            </a:prstGeom>
            <a:solidFill>
              <a:srgbClr val="F3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902ECBAB-7C98-43E3-99D3-89C43011477D}"/>
                </a:ext>
              </a:extLst>
            </p:cNvPr>
            <p:cNvSpPr/>
            <p:nvPr/>
          </p:nvSpPr>
          <p:spPr>
            <a:xfrm>
              <a:off x="7373230" y="4864296"/>
              <a:ext cx="390382" cy="390382"/>
            </a:xfrm>
            <a:prstGeom prst="ellipse">
              <a:avLst/>
            </a:prstGeom>
            <a:solidFill>
              <a:srgbClr val="F3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8CBCC1-6DD3-4489-8D9B-68CFB5C4EE2E}"/>
                </a:ext>
              </a:extLst>
            </p:cNvPr>
            <p:cNvSpPr txBox="1"/>
            <p:nvPr/>
          </p:nvSpPr>
          <p:spPr>
            <a:xfrm>
              <a:off x="898883" y="4479525"/>
              <a:ext cx="13226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2861D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B656C7-A53D-4C08-93C3-2A3B023C39AF}"/>
                </a:ext>
              </a:extLst>
            </p:cNvPr>
            <p:cNvSpPr txBox="1"/>
            <p:nvPr/>
          </p:nvSpPr>
          <p:spPr>
            <a:xfrm>
              <a:off x="4945616" y="4479525"/>
              <a:ext cx="126457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Daily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Manufacture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BC105BA-AF92-4EB9-B24F-DADE14E75B41}"/>
                </a:ext>
              </a:extLst>
            </p:cNvPr>
            <p:cNvSpPr txBox="1"/>
            <p:nvPr/>
          </p:nvSpPr>
          <p:spPr>
            <a:xfrm>
              <a:off x="6953491" y="4479525"/>
              <a:ext cx="126457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Month</a:t>
              </a: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Manufacture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74F1F1-EE27-4F21-B9BB-27C82019D627}"/>
                </a:ext>
              </a:extLst>
            </p:cNvPr>
            <p:cNvSpPr txBox="1"/>
            <p:nvPr/>
          </p:nvSpPr>
          <p:spPr>
            <a:xfrm>
              <a:off x="2846762" y="4479525"/>
              <a:ext cx="14047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Time Manufacture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75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38956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CLASS IN A CLEAN ROOM 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8FB194-7101-4221-8788-E1C2137D0BB0}"/>
              </a:ext>
            </a:extLst>
          </p:cNvPr>
          <p:cNvCxnSpPr>
            <a:cxnSpLocks/>
          </p:cNvCxnSpPr>
          <p:nvPr/>
        </p:nvCxnSpPr>
        <p:spPr>
          <a:xfrm flipH="1">
            <a:off x="-1642042" y="4715848"/>
            <a:ext cx="1026989" cy="38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CC98944-3136-488E-A277-7FD5C30BFEB2}"/>
              </a:ext>
            </a:extLst>
          </p:cNvPr>
          <p:cNvSpPr/>
          <p:nvPr/>
        </p:nvSpPr>
        <p:spPr>
          <a:xfrm>
            <a:off x="3960341" y="2097212"/>
            <a:ext cx="4676666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defRPr/>
            </a:pP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JM SAFETY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1,000class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청정도 등급의 제조 스페이스를 보유하고 있어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의료기기 및 </a:t>
            </a:r>
            <a:r>
              <a:rPr lang="ko-KR" altLang="en-US" sz="1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코스메틱과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같은 항온 </a:t>
            </a:r>
            <a:r>
              <a:rPr lang="ko-KR" altLang="en-US" sz="1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항습의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필수 상품 분야의 안전한 임가공이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가능합니다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C0450950-1FCB-4467-B02A-53BA9BAF9C01}"/>
              </a:ext>
            </a:extLst>
          </p:cNvPr>
          <p:cNvSpPr/>
          <p:nvPr/>
        </p:nvSpPr>
        <p:spPr>
          <a:xfrm>
            <a:off x="534155" y="4608038"/>
            <a:ext cx="4517680" cy="112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300"/>
              </a:spcBef>
              <a:defRPr/>
            </a:pP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JM SAFETY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1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크린룸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제습실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입출 절차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Filter leak, Interior, Air Shower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관리 및 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Cleaning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통해 철저한 청정도 유지를 하고 있으며 온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습도 장치를 통해 고객사 니즈에 맞는 환경을 구축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24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시간 모니터링 및 관리 업체를 통한 객관적 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Validation</a:t>
            </a:r>
            <a:r>
              <a:rPr lang="ko-KR" altLang="en-US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진행 하고 있습니다</a:t>
            </a:r>
            <a:r>
              <a:rPr lang="en-US" altLang="ko-KR" sz="1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6662DCBD-0601-499A-8CDA-285091DCA89C}"/>
              </a:ext>
            </a:extLst>
          </p:cNvPr>
          <p:cNvSpPr/>
          <p:nvPr/>
        </p:nvSpPr>
        <p:spPr>
          <a:xfrm>
            <a:off x="3950423" y="1747777"/>
            <a:ext cx="1233339" cy="251683"/>
          </a:xfrm>
          <a:prstGeom prst="roundRect">
            <a:avLst>
              <a:gd name="adj" fmla="val 50000"/>
            </a:avLst>
          </a:prstGeom>
          <a:solidFill>
            <a:srgbClr val="F3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INTRODUCE</a:t>
            </a: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92B39E1B-C834-49AC-8F2B-D5978DC512B2}"/>
              </a:ext>
            </a:extLst>
          </p:cNvPr>
          <p:cNvSpPr/>
          <p:nvPr/>
        </p:nvSpPr>
        <p:spPr>
          <a:xfrm>
            <a:off x="3950423" y="4344226"/>
            <a:ext cx="1101411" cy="251683"/>
          </a:xfrm>
          <a:prstGeom prst="roundRect">
            <a:avLst>
              <a:gd name="adj" fmla="val 50000"/>
            </a:avLst>
          </a:prstGeom>
          <a:solidFill>
            <a:srgbClr val="F3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itchFamily="34" charset="0"/>
              </a:rPr>
              <a:t>QUALITY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F2D25506-BBCA-4362-A5DC-0A565818D3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CFEB98C-C1FA-472E-8D77-E4A58126A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/>
          <a:stretch/>
        </p:blipFill>
        <p:spPr>
          <a:xfrm>
            <a:off x="633739" y="1709087"/>
            <a:ext cx="3134119" cy="208940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1DB3229-3274-46D4-A5D4-88FC7C837A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1020" t="30317" r="40348" b="23896"/>
          <a:stretch/>
        </p:blipFill>
        <p:spPr>
          <a:xfrm>
            <a:off x="5276456" y="4275940"/>
            <a:ext cx="3134117" cy="2089411"/>
          </a:xfrm>
          <a:prstGeom prst="rect">
            <a:avLst/>
          </a:prstGeom>
        </p:spPr>
      </p:pic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85B8313-A01B-43B2-93DA-AB10F3B740F5}"/>
              </a:ext>
            </a:extLst>
          </p:cNvPr>
          <p:cNvSpPr/>
          <p:nvPr/>
        </p:nvSpPr>
        <p:spPr>
          <a:xfrm>
            <a:off x="5155658" y="1749793"/>
            <a:ext cx="66426" cy="247650"/>
          </a:xfrm>
          <a:custGeom>
            <a:avLst/>
            <a:gdLst>
              <a:gd name="connsiteX0" fmla="*/ 0 w 4763"/>
              <a:gd name="connsiteY0" fmla="*/ 0 h 247650"/>
              <a:gd name="connsiteX1" fmla="*/ 4763 w 4763"/>
              <a:gd name="connsiteY1" fmla="*/ 247650 h 247650"/>
              <a:gd name="connsiteX0" fmla="*/ 0 w 110777"/>
              <a:gd name="connsiteY0" fmla="*/ 0 h 10000"/>
              <a:gd name="connsiteX1" fmla="*/ 10000 w 110777"/>
              <a:gd name="connsiteY1" fmla="*/ 10000 h 10000"/>
              <a:gd name="connsiteX0" fmla="*/ 0 w 118012"/>
              <a:gd name="connsiteY0" fmla="*/ 0 h 10000"/>
              <a:gd name="connsiteX1" fmla="*/ 10000 w 118012"/>
              <a:gd name="connsiteY1" fmla="*/ 10000 h 10000"/>
              <a:gd name="connsiteX0" fmla="*/ 0 w 137479"/>
              <a:gd name="connsiteY0" fmla="*/ 0 h 10000"/>
              <a:gd name="connsiteX1" fmla="*/ 10000 w 137479"/>
              <a:gd name="connsiteY1" fmla="*/ 10000 h 10000"/>
              <a:gd name="connsiteX0" fmla="*/ 0 w 133003"/>
              <a:gd name="connsiteY0" fmla="*/ 0 h 10000"/>
              <a:gd name="connsiteX1" fmla="*/ 10000 w 133003"/>
              <a:gd name="connsiteY1" fmla="*/ 10000 h 10000"/>
              <a:gd name="connsiteX0" fmla="*/ 0 w 139463"/>
              <a:gd name="connsiteY0" fmla="*/ 0 h 10000"/>
              <a:gd name="connsiteX1" fmla="*/ 10000 w 139463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463" h="10000">
                <a:moveTo>
                  <a:pt x="0" y="0"/>
                </a:moveTo>
                <a:cubicBezTo>
                  <a:pt x="259136" y="4263"/>
                  <a:pt x="93324" y="8911"/>
                  <a:pt x="10000" y="10000"/>
                </a:cubicBezTo>
              </a:path>
            </a:pathLst>
          </a:custGeom>
          <a:noFill/>
          <a:ln w="9525">
            <a:solidFill>
              <a:srgbClr val="EBD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4372EADD-D53A-481B-BBBB-41D52F998644}"/>
              </a:ext>
            </a:extLst>
          </p:cNvPr>
          <p:cNvSpPr/>
          <p:nvPr/>
        </p:nvSpPr>
        <p:spPr>
          <a:xfrm flipH="1">
            <a:off x="3899237" y="4348259"/>
            <a:ext cx="66426" cy="247650"/>
          </a:xfrm>
          <a:custGeom>
            <a:avLst/>
            <a:gdLst>
              <a:gd name="connsiteX0" fmla="*/ 0 w 4763"/>
              <a:gd name="connsiteY0" fmla="*/ 0 h 247650"/>
              <a:gd name="connsiteX1" fmla="*/ 4763 w 4763"/>
              <a:gd name="connsiteY1" fmla="*/ 247650 h 247650"/>
              <a:gd name="connsiteX0" fmla="*/ 0 w 110777"/>
              <a:gd name="connsiteY0" fmla="*/ 0 h 10000"/>
              <a:gd name="connsiteX1" fmla="*/ 10000 w 110777"/>
              <a:gd name="connsiteY1" fmla="*/ 10000 h 10000"/>
              <a:gd name="connsiteX0" fmla="*/ 0 w 118012"/>
              <a:gd name="connsiteY0" fmla="*/ 0 h 10000"/>
              <a:gd name="connsiteX1" fmla="*/ 10000 w 118012"/>
              <a:gd name="connsiteY1" fmla="*/ 10000 h 10000"/>
              <a:gd name="connsiteX0" fmla="*/ 0 w 137479"/>
              <a:gd name="connsiteY0" fmla="*/ 0 h 10000"/>
              <a:gd name="connsiteX1" fmla="*/ 10000 w 137479"/>
              <a:gd name="connsiteY1" fmla="*/ 10000 h 10000"/>
              <a:gd name="connsiteX0" fmla="*/ 0 w 133003"/>
              <a:gd name="connsiteY0" fmla="*/ 0 h 10000"/>
              <a:gd name="connsiteX1" fmla="*/ 10000 w 133003"/>
              <a:gd name="connsiteY1" fmla="*/ 10000 h 10000"/>
              <a:gd name="connsiteX0" fmla="*/ 0 w 139463"/>
              <a:gd name="connsiteY0" fmla="*/ 0 h 10000"/>
              <a:gd name="connsiteX1" fmla="*/ 10000 w 139463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463" h="10000">
                <a:moveTo>
                  <a:pt x="0" y="0"/>
                </a:moveTo>
                <a:cubicBezTo>
                  <a:pt x="259136" y="4263"/>
                  <a:pt x="93324" y="8911"/>
                  <a:pt x="10000" y="10000"/>
                </a:cubicBezTo>
              </a:path>
            </a:pathLst>
          </a:custGeom>
          <a:noFill/>
          <a:ln w="9525">
            <a:solidFill>
              <a:srgbClr val="EBD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8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BDE5730-F709-47C5-AAAC-5565263FDA17}"/>
              </a:ext>
            </a:extLst>
          </p:cNvPr>
          <p:cNvSpPr/>
          <p:nvPr/>
        </p:nvSpPr>
        <p:spPr>
          <a:xfrm>
            <a:off x="1330857" y="1801648"/>
            <a:ext cx="6826313" cy="4445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BB548A-0CF8-4731-9330-83F6CF5E09A3}"/>
              </a:ext>
            </a:extLst>
          </p:cNvPr>
          <p:cNvSpPr/>
          <p:nvPr/>
        </p:nvSpPr>
        <p:spPr>
          <a:xfrm>
            <a:off x="0" y="1"/>
            <a:ext cx="9144000" cy="126093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35A6-8449-44FC-9564-651A0AC099E3}"/>
              </a:ext>
            </a:extLst>
          </p:cNvPr>
          <p:cNvSpPr txBox="1"/>
          <p:nvPr/>
        </p:nvSpPr>
        <p:spPr>
          <a:xfrm>
            <a:off x="297705" y="894746"/>
            <a:ext cx="19014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EQUIPMENT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8FB194-7101-4221-8788-E1C2137D0BB0}"/>
              </a:ext>
            </a:extLst>
          </p:cNvPr>
          <p:cNvCxnSpPr>
            <a:cxnSpLocks/>
          </p:cNvCxnSpPr>
          <p:nvPr/>
        </p:nvCxnSpPr>
        <p:spPr>
          <a:xfrm flipH="1">
            <a:off x="-1642042" y="4715848"/>
            <a:ext cx="1026989" cy="38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27427E6-0411-486E-A571-665E54533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3539"/>
              </p:ext>
            </p:extLst>
          </p:nvPr>
        </p:nvGraphicFramePr>
        <p:xfrm>
          <a:off x="1114266" y="1745640"/>
          <a:ext cx="6951679" cy="4422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723">
                  <a:extLst>
                    <a:ext uri="{9D8B030D-6E8A-4147-A177-3AD203B41FA5}">
                      <a16:colId xmlns:a16="http://schemas.microsoft.com/office/drawing/2014/main" val="1828237452"/>
                    </a:ext>
                  </a:extLst>
                </a:gridCol>
                <a:gridCol w="2427020">
                  <a:extLst>
                    <a:ext uri="{9D8B030D-6E8A-4147-A177-3AD203B41FA5}">
                      <a16:colId xmlns:a16="http://schemas.microsoft.com/office/drawing/2014/main" val="3739945657"/>
                    </a:ext>
                  </a:extLst>
                </a:gridCol>
                <a:gridCol w="823865">
                  <a:extLst>
                    <a:ext uri="{9D8B030D-6E8A-4147-A177-3AD203B41FA5}">
                      <a16:colId xmlns:a16="http://schemas.microsoft.com/office/drawing/2014/main" val="2760290074"/>
                    </a:ext>
                  </a:extLst>
                </a:gridCol>
                <a:gridCol w="1991071">
                  <a:extLst>
                    <a:ext uri="{9D8B030D-6E8A-4147-A177-3AD203B41FA5}">
                      <a16:colId xmlns:a16="http://schemas.microsoft.com/office/drawing/2014/main" val="35486812"/>
                    </a:ext>
                  </a:extLst>
                </a:gridCol>
              </a:tblGrid>
              <a:tr h="3346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주요시설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BB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설비명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BB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수량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BB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정보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BB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86676"/>
                  </a:ext>
                </a:extLst>
              </a:tr>
              <a:tr h="25550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크린룸</a:t>
                      </a:r>
                      <a:r>
                        <a:rPr lang="ko-KR" altLang="en-US" sz="1200" u="none" strike="noStrike" dirty="0"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설비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3EAD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ASS’Y  </a:t>
                      </a:r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프레스 </a:t>
                      </a:r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콘베어</a:t>
                      </a:r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3M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05284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제습기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endParaRPr lang="en-US" altLang="ko-KR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 ~ 25 %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40672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제습 </a:t>
                      </a:r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유니트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　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9057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실링기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40</a:t>
                      </a: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수평형</a:t>
                      </a:r>
                      <a:endParaRPr lang="ko-KR" altLang="en-US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15796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스트립 카운터 커팅기</a:t>
                      </a:r>
                      <a:endParaRPr lang="ko-KR" altLang="en-US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200RPM(70/min)</a:t>
                      </a:r>
                      <a:endParaRPr 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19730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데시케이터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5% ~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1932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슬리터</a:t>
                      </a:r>
                      <a:endParaRPr lang="ko-KR" altLang="en-US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3.6mm / 3.4mm</a:t>
                      </a:r>
                      <a:endParaRPr 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781916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클린 유니트</a:t>
                      </a:r>
                      <a:endParaRPr lang="ko-KR" altLang="en-US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endParaRPr lang="en-US" altLang="ko-KR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40909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에어샤워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　</a:t>
                      </a:r>
                      <a:endParaRPr lang="ko-KR" altLang="en-US" sz="11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 ~3</a:t>
                      </a:r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인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9267"/>
                  </a:ext>
                </a:extLst>
              </a:tr>
              <a:tr h="25550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포장실</a:t>
                      </a:r>
                      <a:r>
                        <a:rPr lang="ko-KR" altLang="en-US" sz="1200" u="none" strike="noStrike" dirty="0"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설비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3EAD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자동 </a:t>
                      </a:r>
                      <a:r>
                        <a:rPr 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lot </a:t>
                      </a:r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날인기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11922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자동 </a:t>
                      </a:r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lot </a:t>
                      </a:r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핸디형 </a:t>
                      </a:r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날인기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12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260024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마킹기</a:t>
                      </a:r>
                      <a:endParaRPr lang="ko-KR" altLang="en-US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46481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포장 </a:t>
                      </a:r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콘베어</a:t>
                      </a:r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8M / 10M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　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38250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반자동 소형 </a:t>
                      </a:r>
                      <a:r>
                        <a:rPr lang="ko-KR" altLang="en-US" sz="11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캡핑기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50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50</a:t>
                      </a:r>
                      <a:endParaRPr lang="en-US" altLang="ko-KR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26184"/>
                  </a:ext>
                </a:extLst>
              </a:tr>
              <a:tr h="2555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기타 설비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3EAD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지게차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en-US" altLang="ko-KR" sz="11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　</a:t>
                      </a:r>
                      <a:endParaRPr lang="ko-KR" altLang="en-US" sz="11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98792"/>
                  </a:ext>
                </a:extLst>
              </a:tr>
              <a:tr h="255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공조시설</a:t>
                      </a:r>
                      <a:endParaRPr lang="ko-KR" altLang="en-US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　</a:t>
                      </a:r>
                      <a:endParaRPr lang="ko-KR" altLang="en-US" sz="11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　</a:t>
                      </a:r>
                      <a:endParaRPr lang="ko-KR" altLang="en-US" sz="11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E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58832"/>
                  </a:ext>
                </a:extLst>
              </a:tr>
            </a:tbl>
          </a:graphicData>
        </a:graphic>
      </p:graphicFrame>
      <p:sp>
        <p:nvSpPr>
          <p:cNvPr id="23" name="직사각형 22">
            <a:extLst>
              <a:ext uri="{FF2B5EF4-FFF2-40B4-BE49-F238E27FC236}">
                <a16:creationId xmlns:a16="http://schemas.microsoft.com/office/drawing/2014/main" id="{4DDDE635-8614-4201-A838-702DF8C82867}"/>
              </a:ext>
            </a:extLst>
          </p:cNvPr>
          <p:cNvSpPr/>
          <p:nvPr/>
        </p:nvSpPr>
        <p:spPr>
          <a:xfrm>
            <a:off x="1248446" y="6291737"/>
            <a:ext cx="314861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itchFamily="34" charset="0"/>
              </a:rPr>
              <a:t>※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itchFamily="34" charset="0"/>
              </a:rPr>
              <a:t>작업 상황에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itchFamily="34" charset="0"/>
              </a:rPr>
              <a:t>따라 시설 및 장비 추가 구비 가능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26D750C-5E48-43F7-8064-4DBFCF2461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0" y="265662"/>
            <a:ext cx="983988" cy="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579</Words>
  <Application>Microsoft Office PowerPoint</Application>
  <PresentationFormat>화면 슬라이드 쇼(4:3)</PresentationFormat>
  <Paragraphs>172</Paragraphs>
  <Slides>12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나눔스퀘어</vt:lpstr>
      <vt:lpstr>Arial</vt:lpstr>
      <vt:lpstr>나눔스퀘어 Bold</vt:lpstr>
      <vt:lpstr>Calibri Light</vt:lpstr>
      <vt:lpstr>Calibri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병국</dc:creator>
  <cp:lastModifiedBy>User</cp:lastModifiedBy>
  <cp:revision>167</cp:revision>
  <cp:lastPrinted>2022-04-19T03:46:41Z</cp:lastPrinted>
  <dcterms:created xsi:type="dcterms:W3CDTF">2021-01-05T15:32:23Z</dcterms:created>
  <dcterms:modified xsi:type="dcterms:W3CDTF">2022-09-13T02:30:06Z</dcterms:modified>
</cp:coreProperties>
</file>