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562" r:id="rId3"/>
    <p:sldId id="299" r:id="rId4"/>
    <p:sldId id="268" r:id="rId5"/>
    <p:sldId id="577" r:id="rId6"/>
    <p:sldId id="576" r:id="rId7"/>
    <p:sldId id="563" r:id="rId8"/>
    <p:sldId id="574" r:id="rId9"/>
  </p:sldIdLst>
  <p:sldSz cx="9906000" cy="6858000" type="A4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D1E35"/>
    <a:srgbClr val="E8E6E7"/>
    <a:srgbClr val="333333"/>
    <a:srgbClr val="B14B5D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145" autoAdjust="0"/>
  </p:normalViewPr>
  <p:slideViewPr>
    <p:cSldViewPr>
      <p:cViewPr varScale="1">
        <p:scale>
          <a:sx n="108" d="100"/>
          <a:sy n="108" d="100"/>
        </p:scale>
        <p:origin x="137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403" y="0"/>
            <a:ext cx="4302231" cy="341458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r">
              <a:defRPr sz="1200"/>
            </a:lvl1pPr>
          </a:lstStyle>
          <a:p>
            <a:fld id="{B0A74621-0ABB-4E35-8727-93C4695DF511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4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7" tIns="45469" rIns="90937" bIns="4546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90937" tIns="45469" rIns="90937" bIns="45469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2231" cy="341457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403" y="6456220"/>
            <a:ext cx="4302231" cy="341457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r">
              <a:defRPr sz="1200"/>
            </a:lvl1pPr>
          </a:lstStyle>
          <a:p>
            <a:fld id="{FF5786B2-E680-4BC8-AD66-A5C436AD5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45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57E07-7FC2-4E8B-B693-B3FAE4A1F3B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786B2-E680-4BC8-AD66-A5C436AD558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3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786B2-E680-4BC8-AD66-A5C436AD558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45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786B2-E680-4BC8-AD66-A5C436AD558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078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Noto Sans CJK JP Black"/>
                <a:cs typeface="Noto Sans CJK JP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Noto Sans CJK JP Black"/>
                <a:cs typeface="Noto Sans CJK JP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Noto Sans CJK JP Black"/>
                <a:cs typeface="Noto Sans CJK JP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94"/>
            <a:ext cx="9906000" cy="3422906"/>
          </a:xfrm>
          <a:prstGeom prst="rect">
            <a:avLst/>
          </a:prstGeom>
          <a:solidFill>
            <a:srgbClr val="9D1E35"/>
          </a:solidFill>
        </p:spPr>
        <p:txBody>
          <a:bodyPr wrap="square" lIns="0" tIns="0" rIns="0" bIns="0" rtlCol="0"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Noto Sans CJK JP Medium"/>
                <a:cs typeface="Noto Sans CJK JP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Noto Sans CJK JP Black"/>
                <a:cs typeface="Noto Sans CJK JP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0103E23F-8EF8-4E5A-B6E9-D93FE25AE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6491" y="6176736"/>
            <a:ext cx="1565909" cy="34798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4B3DC886-E614-4840-B9E4-601D36AA83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4086" y="6225540"/>
            <a:ext cx="1752600" cy="250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Noto Sans CJK JP Black"/>
                <a:cs typeface="Noto Sans CJK JP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0" y="0"/>
            <a:ext cx="9906000" cy="836676"/>
          </a:xfrm>
          <a:prstGeom prst="rect">
            <a:avLst/>
          </a:prstGeom>
          <a:solidFill>
            <a:srgbClr val="9D1E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523" y="693419"/>
            <a:ext cx="9904476" cy="288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 userDrawn="1"/>
        </p:nvSpPr>
        <p:spPr>
          <a:xfrm>
            <a:off x="0" y="684276"/>
            <a:ext cx="9906000" cy="178435"/>
          </a:xfrm>
          <a:custGeom>
            <a:avLst/>
            <a:gdLst/>
            <a:ahLst/>
            <a:cxnLst/>
            <a:rect l="l" t="t" r="r" b="b"/>
            <a:pathLst>
              <a:path w="9906000" h="178434">
                <a:moveTo>
                  <a:pt x="0" y="0"/>
                </a:moveTo>
                <a:lnTo>
                  <a:pt x="0" y="178308"/>
                </a:lnTo>
                <a:lnTo>
                  <a:pt x="9905999" y="178308"/>
                </a:lnTo>
                <a:lnTo>
                  <a:pt x="9905999" y="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720" y="2808858"/>
            <a:ext cx="930656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6851" y="1827276"/>
            <a:ext cx="5562600" cy="291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832350" y="6591499"/>
            <a:ext cx="216535" cy="22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Noto Sans CJK JP Black"/>
                <a:cs typeface="Noto Sans CJK JP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720" y="1219200"/>
            <a:ext cx="9306560" cy="923330"/>
          </a:xfrm>
        </p:spPr>
        <p:txBody>
          <a:bodyPr/>
          <a:lstStyle/>
          <a:p>
            <a:pPr algn="ctr"/>
            <a:r>
              <a:rPr lang="ko-KR" altLang="en-US" sz="6000" b="1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회사 소개서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2F3E9D0-698C-F287-5B77-F479FF550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05959"/>
            <a:ext cx="1524000" cy="390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A65C7F-05EC-1F70-5457-265F5FE7AB9B}"/>
              </a:ext>
            </a:extLst>
          </p:cNvPr>
          <p:cNvSpPr txBox="1"/>
          <p:nvPr/>
        </p:nvSpPr>
        <p:spPr>
          <a:xfrm>
            <a:off x="7789985" y="5700567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네오프랜드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2E998-E700-1C23-CB05-7C0769822199}"/>
              </a:ext>
            </a:extLst>
          </p:cNvPr>
          <p:cNvSpPr txBox="1"/>
          <p:nvPr/>
        </p:nvSpPr>
        <p:spPr>
          <a:xfrm>
            <a:off x="6248400" y="4953000"/>
            <a:ext cx="239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부장  김 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8272F1C8-0291-434B-8E45-C465B247D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44809"/>
              </p:ext>
            </p:extLst>
          </p:nvPr>
        </p:nvGraphicFramePr>
        <p:xfrm>
          <a:off x="551418" y="1277120"/>
          <a:ext cx="8803164" cy="5084334"/>
        </p:xfrm>
        <a:graphic>
          <a:graphicData uri="http://schemas.openxmlformats.org/drawingml/2006/table">
            <a:tbl>
              <a:tblPr>
                <a:tableStyleId>{00000000-0000-0000-0000-000000000000}</a:tableStyleId>
              </a:tblPr>
              <a:tblGrid>
                <a:gridCol w="1564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317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FontTx/>
                        <a:buNone/>
                      </a:pPr>
                      <a:r>
                        <a:rPr lang="ko-KR" altLang="en-US" sz="1400" b="1" kern="120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회사개요</a:t>
                      </a:r>
                    </a:p>
                  </a:txBody>
                  <a:tcPr marL="65206" marR="78501" marT="3798" marB="3798" anchor="ctr">
                    <a:lnL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회 사 명  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200" b="0" kern="1200" baseline="0" dirty="0" err="1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네오프랜드</a:t>
                      </a: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㈜ 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/ </a:t>
                      </a: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㈜</a:t>
                      </a:r>
                      <a:r>
                        <a:rPr lang="ko-KR" altLang="en-US" sz="1200" b="0" kern="1200" baseline="0" dirty="0" err="1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나로아이엔씨</a:t>
                      </a:r>
                      <a:endParaRPr lang="en-US" altLang="ko-KR" sz="1200" b="0" kern="1200" baseline="0" dirty="0">
                        <a:solidFill>
                          <a:srgbClr val="000000"/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  <a:cs typeface="+mn-cs"/>
                      </a:endParaRPr>
                    </a:p>
                    <a:p>
                      <a:pPr marL="171450" marR="0" indent="-171450" algn="l" defTabSz="91440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대표이사 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:  </a:t>
                      </a: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배 용 대</a:t>
                      </a:r>
                      <a:endParaRPr lang="en-US" altLang="ko-KR" sz="1200" b="0" kern="1200" baseline="0" dirty="0">
                        <a:solidFill>
                          <a:srgbClr val="000000"/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  <a:cs typeface="+mn-cs"/>
                      </a:endParaRPr>
                    </a:p>
                    <a:p>
                      <a:pPr marL="171450" marR="0" indent="-171450" algn="l" defTabSz="91440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매 출 액  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연간 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400</a:t>
                      </a: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억원</a:t>
                      </a:r>
                      <a:endParaRPr lang="en-US" altLang="ko-KR" sz="1200" b="0" kern="1200" baseline="0" dirty="0">
                        <a:solidFill>
                          <a:srgbClr val="000000"/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  <a:cs typeface="+mn-cs"/>
                      </a:endParaRPr>
                    </a:p>
                    <a:p>
                      <a:pPr marL="171450" marR="0" indent="-171450" algn="l" defTabSz="91440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인원현황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 : 50</a:t>
                      </a: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명 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(23</a:t>
                      </a: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12</a:t>
                      </a: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월 기준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171450" marR="0" indent="-171450" algn="l" defTabSz="91440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소재지 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서울시 용산구 원효로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64</a:t>
                      </a: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길 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7-4 </a:t>
                      </a: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천광빌딩</a:t>
                      </a:r>
                      <a:endParaRPr lang="en-US" altLang="ko-KR" sz="1200" b="0" kern="1200" baseline="0" dirty="0">
                        <a:solidFill>
                          <a:srgbClr val="000000"/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  <a:cs typeface="+mn-cs"/>
                      </a:endParaRPr>
                    </a:p>
                    <a:p>
                      <a:pPr marL="171450" marR="0" indent="-171450" algn="l" defTabSz="91440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전화번호 </a:t>
                      </a:r>
                      <a:r>
                        <a:rPr lang="en-US" altLang="ko-KR" sz="1200" b="0" kern="1200" baseline="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+mn-cs"/>
                        </a:rPr>
                        <a:t>: 070-5015-5249</a:t>
                      </a:r>
                      <a:endParaRPr lang="ko-KR" altLang="en-US" sz="1400" b="0" kern="1200" baseline="0" dirty="0">
                        <a:solidFill>
                          <a:srgbClr val="000000"/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  <a:cs typeface="+mn-cs"/>
                      </a:endParaRPr>
                    </a:p>
                  </a:txBody>
                  <a:tcPr marL="65206" marR="78501" marT="3798" marB="3798" anchor="ctr">
                    <a:lnL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159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FontTx/>
                        <a:buNone/>
                      </a:pPr>
                      <a:r>
                        <a:rPr lang="ko-KR" altLang="en-US" sz="1400" b="1" kern="1200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사업분야</a:t>
                      </a:r>
                    </a:p>
                  </a:txBody>
                  <a:tcPr marL="45581" marR="45581" marT="3798" marB="3798" anchor="ctr">
                    <a:lnL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LG B2B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전문점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삼성 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B2B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전문점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 HP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전문대리점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DELL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전문대리점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레노버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전문대리점 등록</a:t>
                      </a:r>
                      <a:endParaRPr lang="en-US" altLang="ko-KR" sz="120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  <a:p>
                      <a:pPr marL="171450" marR="0" lvl="0" indent="-171450" algn="l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복지몰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운영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(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지멘스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,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폭스바겐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 , NHN 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등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)</a:t>
                      </a:r>
                      <a:endParaRPr lang="en-US" altLang="ko-KR" sz="120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대학 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IT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/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가전 비품 공급 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(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서울대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한양대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서강대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서울교대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홍익대 등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)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국내우수기업 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IT/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가전 연간계약 공급 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(NHN, SM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그룹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, </a:t>
                      </a:r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서브원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자생한방병원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 </a:t>
                      </a:r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등</a:t>
                      </a:r>
                      <a:r>
                        <a:rPr lang="en-US" altLang="ko-KR" sz="120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)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n-US" altLang="ko-KR" sz="1200" u="none" strike="noStrike" dirty="0"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S</a:t>
                      </a:r>
                      <a:r>
                        <a:rPr lang="en-US" altLang="ko-KR" sz="1200" dirty="0"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/W</a:t>
                      </a:r>
                      <a:r>
                        <a:rPr lang="ko-KR" altLang="en-US" sz="1200" dirty="0"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개발</a:t>
                      </a:r>
                      <a:r>
                        <a:rPr lang="en-US" altLang="ko-KR" sz="1200" dirty="0"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, H/W </a:t>
                      </a:r>
                      <a:r>
                        <a:rPr lang="ko-KR" altLang="en-US" sz="1200" dirty="0"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및 네트워크 구축 및 통합</a:t>
                      </a:r>
                      <a:r>
                        <a:rPr lang="en-US" altLang="ko-KR" sz="1200" dirty="0"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MA</a:t>
                      </a:r>
                      <a:r>
                        <a:rPr lang="ko-KR" altLang="en-US" sz="1200" dirty="0"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사업 시스템관리</a:t>
                      </a:r>
                      <a:r>
                        <a:rPr lang="en-US" altLang="ko-KR" sz="1200" dirty="0"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200" dirty="0"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운영</a:t>
                      </a:r>
                      <a:r>
                        <a:rPr lang="en-US" altLang="ko-KR" sz="1200" dirty="0"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200" dirty="0"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유지보수</a:t>
                      </a:r>
                      <a:endParaRPr lang="en-US" altLang="ko-KR" sz="1200" dirty="0">
                        <a:latin typeface="LG Smart UI Regular" panose="020B0500000101010101" pitchFamily="50" charset="-127"/>
                        <a:ea typeface="LG Smart UI Regular" panose="020B0500000101010101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171450" marR="0" indent="-171450" algn="l" defTabSz="91440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MRO 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및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Rental (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컴퓨터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,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노트북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복사기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, 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프린터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&amp; 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컴퓨터 주변기기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/ 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잉크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,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토너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)</a:t>
                      </a:r>
                    </a:p>
                    <a:p>
                      <a:pPr marL="171450" marR="0" indent="-171450" algn="l" defTabSz="91440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  <a:cs typeface="Arial" pitchFamily="34" charset="0"/>
                          <a:sym typeface="Wingdings" pitchFamily="2" charset="2"/>
                        </a:rPr>
                        <a:t>컴퓨터제조 및 조달공급</a:t>
                      </a:r>
                      <a:endParaRPr lang="en-US" altLang="ko-KR" sz="1400" baseline="0" dirty="0">
                        <a:solidFill>
                          <a:schemeClr val="tx1"/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45581" marR="45581" marT="3798" marB="3798" anchor="ctr">
                    <a:lnL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CECE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텍스트 상자 6">
            <a:extLst>
              <a:ext uri="{FF2B5EF4-FFF2-40B4-BE49-F238E27FC236}">
                <a16:creationId xmlns:a16="http://schemas.microsoft.com/office/drawing/2014/main" id="{0564C637-BFE7-4AD6-8131-11956F4AAA55}"/>
              </a:ext>
            </a:extLst>
          </p:cNvPr>
          <p:cNvSpPr txBox="1">
            <a:spLocks/>
          </p:cNvSpPr>
          <p:nvPr/>
        </p:nvSpPr>
        <p:spPr>
          <a:xfrm>
            <a:off x="-533400" y="152400"/>
            <a:ext cx="2291080" cy="401107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algn="r" defTabSz="506476" eaLnBrk="0" latinLnBrk="0"/>
            <a:r>
              <a:rPr lang="en-US" altLang="ko-KR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1. </a:t>
            </a:r>
            <a:r>
              <a:rPr lang="ko-KR" altLang="en-US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회사 개요</a:t>
            </a:r>
          </a:p>
        </p:txBody>
      </p:sp>
    </p:spTree>
    <p:extLst>
      <p:ext uri="{BB962C8B-B14F-4D97-AF65-F5344CB8AC3E}">
        <p14:creationId xmlns:p14="http://schemas.microsoft.com/office/powerpoint/2010/main" val="309564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연결선 53"/>
          <p:cNvCxnSpPr>
            <a:cxnSpLocks/>
          </p:cNvCxnSpPr>
          <p:nvPr/>
        </p:nvCxnSpPr>
        <p:spPr>
          <a:xfrm flipH="1">
            <a:off x="5058694" y="2866027"/>
            <a:ext cx="786" cy="142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cxnSpLocks/>
            <a:endCxn id="28" idx="0"/>
          </p:cNvCxnSpPr>
          <p:nvPr/>
        </p:nvCxnSpPr>
        <p:spPr>
          <a:xfrm flipH="1">
            <a:off x="2353429" y="2874041"/>
            <a:ext cx="3971" cy="1360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>
            <a:cxnSpLocks/>
          </p:cNvCxnSpPr>
          <p:nvPr/>
        </p:nvCxnSpPr>
        <p:spPr>
          <a:xfrm>
            <a:off x="5059832" y="286779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cxnSpLocks/>
          </p:cNvCxnSpPr>
          <p:nvPr/>
        </p:nvCxnSpPr>
        <p:spPr>
          <a:xfrm flipH="1">
            <a:off x="976544" y="2859534"/>
            <a:ext cx="25859" cy="1985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_bora84" hidden="1"/>
          <p:cNvSpPr>
            <a:spLocks noSelect="1" noChangeArrowheads="1"/>
          </p:cNvSpPr>
          <p:nvPr/>
        </p:nvSpPr>
        <p:spPr bwMode="auto">
          <a:xfrm>
            <a:off x="0" y="1705"/>
            <a:ext cx="1582681" cy="1582681"/>
          </a:xfrm>
          <a:custGeom>
            <a:avLst/>
            <a:gdLst>
              <a:gd name="T0" fmla="*/ 0 w 544"/>
              <a:gd name="T1" fmla="*/ 0 h 366"/>
              <a:gd name="T2" fmla="*/ 544 w 544"/>
              <a:gd name="T3" fmla="*/ 0 h 366"/>
              <a:gd name="T4" fmla="*/ 544 w 544"/>
              <a:gd name="T5" fmla="*/ 366 h 366"/>
              <a:gd name="T6" fmla="*/ 0 w 544"/>
              <a:gd name="T7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366">
                <a:moveTo>
                  <a:pt x="0" y="0"/>
                </a:moveTo>
                <a:lnTo>
                  <a:pt x="544" y="0"/>
                </a:lnTo>
                <a:lnTo>
                  <a:pt x="544" y="366"/>
                </a:lnTo>
                <a:lnTo>
                  <a:pt x="0" y="36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162" tIns="45581" rIns="91162" bIns="45581" numCol="1" anchor="t" anchorCtr="0" compatLnSpc="1">
            <a:prstTxWarp prst="textNoShape">
              <a:avLst/>
            </a:prstTxWarp>
          </a:bodyPr>
          <a:lstStyle/>
          <a:p>
            <a:endParaRPr lang="ko-KR" altLang="en-US" sz="1795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246597" y="1812860"/>
            <a:ext cx="1068317" cy="348970"/>
          </a:xfrm>
          <a:prstGeom prst="roundRect">
            <a:avLst/>
          </a:prstGeom>
          <a:solidFill>
            <a:srgbClr val="580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66068" y="3016484"/>
            <a:ext cx="1068317" cy="348970"/>
          </a:xfrm>
          <a:prstGeom prst="roundRect">
            <a:avLst/>
          </a:prstGeom>
          <a:solidFill>
            <a:srgbClr val="63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819270" y="3016484"/>
            <a:ext cx="1068317" cy="348970"/>
          </a:xfrm>
          <a:prstGeom prst="roundRect">
            <a:avLst/>
          </a:prstGeom>
          <a:solidFill>
            <a:srgbClr val="63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525673" y="3016484"/>
            <a:ext cx="1068317" cy="348970"/>
          </a:xfrm>
          <a:prstGeom prst="roundRect">
            <a:avLst/>
          </a:prstGeom>
          <a:solidFill>
            <a:srgbClr val="63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6068" y="3657474"/>
            <a:ext cx="1068317" cy="348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819270" y="3657474"/>
            <a:ext cx="1068317" cy="348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466068" y="4219871"/>
            <a:ext cx="1068317" cy="348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819270" y="4234378"/>
            <a:ext cx="1068317" cy="348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cxnSp>
        <p:nvCxnSpPr>
          <p:cNvPr id="39" name="직선 연결선 38"/>
          <p:cNvCxnSpPr>
            <a:stCxn id="11" idx="2"/>
          </p:cNvCxnSpPr>
          <p:nvPr/>
        </p:nvCxnSpPr>
        <p:spPr>
          <a:xfrm>
            <a:off x="2780755" y="2161830"/>
            <a:ext cx="0" cy="712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1002403" y="2867790"/>
            <a:ext cx="4057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75376" y="1852270"/>
            <a:ext cx="1210759" cy="24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altLang="en-US" sz="997" dirty="0" err="1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대표이사</a:t>
            </a:r>
            <a:endParaRPr lang="ko-KR" altLang="en-US" sz="997" dirty="0">
              <a:solidFill>
                <a:schemeClr val="bg1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6068" y="3087705"/>
            <a:ext cx="1029449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SYSTEM </a:t>
            </a:r>
            <a:r>
              <a:rPr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사업부</a:t>
            </a:r>
            <a:endParaRPr lang="ko-KR" altLang="en-US" sz="997" dirty="0">
              <a:solidFill>
                <a:schemeClr val="bg1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6321" y="3728695"/>
            <a:ext cx="915635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시스템사업 </a:t>
            </a:r>
            <a:r>
              <a:rPr lang="en-US" altLang="ko-KR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1</a:t>
            </a:r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팀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81200" y="3087705"/>
            <a:ext cx="713657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전략사업부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87272" y="3696885"/>
            <a:ext cx="713657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전략사업팀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045573" y="4275532"/>
            <a:ext cx="607859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온라인팀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10983" y="3087705"/>
            <a:ext cx="819455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서비스사업부</a:t>
            </a:r>
          </a:p>
        </p:txBody>
      </p:sp>
      <p:cxnSp>
        <p:nvCxnSpPr>
          <p:cNvPr id="51" name="직선 연결선 50"/>
          <p:cNvCxnSpPr>
            <a:cxnSpLocks/>
          </p:cNvCxnSpPr>
          <p:nvPr/>
        </p:nvCxnSpPr>
        <p:spPr>
          <a:xfrm>
            <a:off x="2780756" y="2477937"/>
            <a:ext cx="24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79068"/>
              </p:ext>
            </p:extLst>
          </p:nvPr>
        </p:nvGraphicFramePr>
        <p:xfrm>
          <a:off x="5958052" y="2168840"/>
          <a:ext cx="3441725" cy="354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9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71797" marR="71797" marT="35892" marB="3589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총</a:t>
                      </a: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016000" algn="l"/>
                        </a:tabLst>
                        <a:defRPr/>
                      </a:pPr>
                      <a:r>
                        <a:rPr lang="en-US" altLang="ko-KR" sz="900" b="0" kern="1200" dirty="0">
                          <a:solidFill>
                            <a:srgbClr val="000000"/>
                          </a:solidFill>
                          <a:latin typeface="+mn-lt"/>
                          <a:ea typeface="맑은 고딕" charset="0"/>
                        </a:rPr>
                        <a:t>IT</a:t>
                      </a:r>
                      <a:r>
                        <a:rPr lang="en-US" altLang="ko-KR" sz="900" b="0" kern="1200" baseline="0" dirty="0">
                          <a:solidFill>
                            <a:srgbClr val="000000"/>
                          </a:solidFill>
                          <a:latin typeface="+mn-lt"/>
                          <a:ea typeface="맑은 고딕" charset="0"/>
                        </a:rPr>
                        <a:t> Infra, System Consulting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Professional</a:t>
                      </a:r>
                      <a:endParaRPr kumimoji="0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년 이상의 영업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경력자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각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밴더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Sales Certified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이수자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016000" algn="l"/>
                        </a:tabLst>
                        <a:defRPr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온라인개발</a:t>
                      </a:r>
                      <a:endParaRPr kumimoji="0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US" altLang="ko-KR" sz="900" b="0" i="0" u="none" strike="noStrik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php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개발자 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퍼블리셔 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디자이너 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016000" algn="l"/>
                        </a:tabLst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016000" algn="l"/>
                        </a:tabLst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Specialist</a:t>
                      </a:r>
                      <a:endParaRPr kumimoji="0" 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년이상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경력자 및 기업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IT </a:t>
                      </a:r>
                    </a:p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유지보수 전문 인력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HP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서비스 전문 인력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016000" algn="l"/>
                        </a:tabLst>
                      </a:pPr>
                      <a:r>
                        <a:rPr lang="en-US" altLang="ko-KR" sz="900" dirty="0">
                          <a:effectLst/>
                        </a:rPr>
                        <a:t>Information and Communication Works Business Certified  </a:t>
                      </a:r>
                      <a:endParaRPr kumimoji="0" 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네트웍크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공사 시행 및 감리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정보통신기술자 자격소지자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016000" algn="l"/>
                        </a:tabLst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경영관리 및 지원 스텝</a:t>
                      </a:r>
                      <a:endParaRPr kumimoji="0" 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경영관리 및 영업지원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5867400" y="1673859"/>
            <a:ext cx="3086228" cy="33666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89727" tIns="61014" rIns="89727" bIns="61014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ko-KR" altLang="en-US" sz="1196" b="1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  <a:cs typeface="Arial" pitchFamily="34" charset="0"/>
                <a:sym typeface="Wingdings" pitchFamily="2" charset="2"/>
              </a:rPr>
              <a:t>전문인력 현황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509C8D-0629-4FB5-B944-5DAB517CF888}"/>
              </a:ext>
            </a:extLst>
          </p:cNvPr>
          <p:cNvSpPr txBox="1"/>
          <p:nvPr/>
        </p:nvSpPr>
        <p:spPr>
          <a:xfrm>
            <a:off x="488465" y="4270233"/>
            <a:ext cx="928459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시스템사업 </a:t>
            </a:r>
            <a:r>
              <a:rPr lang="en-US" altLang="ko-KR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2</a:t>
            </a:r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팀</a:t>
            </a:r>
          </a:p>
        </p:txBody>
      </p:sp>
      <p:sp>
        <p:nvSpPr>
          <p:cNvPr id="44" name="모서리가 둥근 직사각형 16">
            <a:extLst>
              <a:ext uri="{FF2B5EF4-FFF2-40B4-BE49-F238E27FC236}">
                <a16:creationId xmlns:a16="http://schemas.microsoft.com/office/drawing/2014/main" id="{FB60C493-2369-4D93-96A4-9A4B15368C5C}"/>
              </a:ext>
            </a:extLst>
          </p:cNvPr>
          <p:cNvSpPr/>
          <p:nvPr/>
        </p:nvSpPr>
        <p:spPr>
          <a:xfrm>
            <a:off x="3021551" y="2324026"/>
            <a:ext cx="1068317" cy="348970"/>
          </a:xfrm>
          <a:prstGeom prst="roundRect">
            <a:avLst/>
          </a:prstGeom>
          <a:solidFill>
            <a:srgbClr val="63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2D0AE6-ADF3-4AE6-8136-397F8C3E26C8}"/>
              </a:ext>
            </a:extLst>
          </p:cNvPr>
          <p:cNvSpPr txBox="1"/>
          <p:nvPr/>
        </p:nvSpPr>
        <p:spPr>
          <a:xfrm>
            <a:off x="3163993" y="2377491"/>
            <a:ext cx="713657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경영관리부</a:t>
            </a:r>
          </a:p>
        </p:txBody>
      </p:sp>
      <p:sp>
        <p:nvSpPr>
          <p:cNvPr id="47" name="모서리가 둥근 직사각형 16">
            <a:extLst>
              <a:ext uri="{FF2B5EF4-FFF2-40B4-BE49-F238E27FC236}">
                <a16:creationId xmlns:a16="http://schemas.microsoft.com/office/drawing/2014/main" id="{6A073F8B-9042-41E4-B900-2349D2ECBE0B}"/>
              </a:ext>
            </a:extLst>
          </p:cNvPr>
          <p:cNvSpPr/>
          <p:nvPr/>
        </p:nvSpPr>
        <p:spPr>
          <a:xfrm>
            <a:off x="3219519" y="3032194"/>
            <a:ext cx="1068317" cy="348970"/>
          </a:xfrm>
          <a:prstGeom prst="roundRect">
            <a:avLst/>
          </a:prstGeom>
          <a:solidFill>
            <a:srgbClr val="63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CE808B-FF19-40C4-8197-F07708DF22DD}"/>
              </a:ext>
            </a:extLst>
          </p:cNvPr>
          <p:cNvSpPr txBox="1"/>
          <p:nvPr/>
        </p:nvSpPr>
        <p:spPr>
          <a:xfrm>
            <a:off x="3237687" y="3086488"/>
            <a:ext cx="925253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공공조달사업부</a:t>
            </a: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1E6B9068-6352-45AD-9EEB-A0190DBF5CE2}"/>
              </a:ext>
            </a:extLst>
          </p:cNvPr>
          <p:cNvCxnSpPr>
            <a:cxnSpLocks/>
          </p:cNvCxnSpPr>
          <p:nvPr/>
        </p:nvCxnSpPr>
        <p:spPr>
          <a:xfrm>
            <a:off x="3745585" y="2863118"/>
            <a:ext cx="0" cy="17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모서리가 둥근 직사각형 16">
            <a:extLst>
              <a:ext uri="{FF2B5EF4-FFF2-40B4-BE49-F238E27FC236}">
                <a16:creationId xmlns:a16="http://schemas.microsoft.com/office/drawing/2014/main" id="{68642A3D-2091-42BD-92F1-0611AF6A70C5}"/>
              </a:ext>
            </a:extLst>
          </p:cNvPr>
          <p:cNvSpPr/>
          <p:nvPr/>
        </p:nvSpPr>
        <p:spPr>
          <a:xfrm>
            <a:off x="4533413" y="3609242"/>
            <a:ext cx="1068317" cy="348970"/>
          </a:xfrm>
          <a:prstGeom prst="roundRect">
            <a:avLst/>
          </a:prstGeom>
          <a:solidFill>
            <a:srgbClr val="63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E6CC5AC-08A7-43EC-8BF8-B4F7D86F6B3E}"/>
              </a:ext>
            </a:extLst>
          </p:cNvPr>
          <p:cNvSpPr txBox="1"/>
          <p:nvPr/>
        </p:nvSpPr>
        <p:spPr>
          <a:xfrm>
            <a:off x="4613727" y="3681292"/>
            <a:ext cx="713657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구매관리부</a:t>
            </a:r>
          </a:p>
        </p:txBody>
      </p:sp>
      <p:sp>
        <p:nvSpPr>
          <p:cNvPr id="66" name="모서리가 둥근 직사각형 27">
            <a:extLst>
              <a:ext uri="{FF2B5EF4-FFF2-40B4-BE49-F238E27FC236}">
                <a16:creationId xmlns:a16="http://schemas.microsoft.com/office/drawing/2014/main" id="{C1B7AA84-C25B-4497-ABC9-35D882315C95}"/>
              </a:ext>
            </a:extLst>
          </p:cNvPr>
          <p:cNvSpPr/>
          <p:nvPr/>
        </p:nvSpPr>
        <p:spPr>
          <a:xfrm>
            <a:off x="3221941" y="3666207"/>
            <a:ext cx="1068317" cy="348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3AC05CB-BE38-4495-BBA0-0FD65BF71A5A}"/>
              </a:ext>
            </a:extLst>
          </p:cNvPr>
          <p:cNvSpPr txBox="1"/>
          <p:nvPr/>
        </p:nvSpPr>
        <p:spPr>
          <a:xfrm>
            <a:off x="3200400" y="3707361"/>
            <a:ext cx="925253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공공조달영업팀</a:t>
            </a: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214F247E-4CF1-4A30-8604-F34045CEE25E}"/>
              </a:ext>
            </a:extLst>
          </p:cNvPr>
          <p:cNvCxnSpPr>
            <a:cxnSpLocks/>
          </p:cNvCxnSpPr>
          <p:nvPr/>
        </p:nvCxnSpPr>
        <p:spPr>
          <a:xfrm>
            <a:off x="3734586" y="3391629"/>
            <a:ext cx="0" cy="254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모서리가 둥근 직사각형 26">
            <a:extLst>
              <a:ext uri="{FF2B5EF4-FFF2-40B4-BE49-F238E27FC236}">
                <a16:creationId xmlns:a16="http://schemas.microsoft.com/office/drawing/2014/main" id="{F48FD07A-B329-4299-9337-20826D7CFBC6}"/>
              </a:ext>
            </a:extLst>
          </p:cNvPr>
          <p:cNvSpPr/>
          <p:nvPr/>
        </p:nvSpPr>
        <p:spPr>
          <a:xfrm>
            <a:off x="489672" y="4832630"/>
            <a:ext cx="1068317" cy="348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5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772987-2B9A-4B94-84E9-7C6EE82F3D09}"/>
              </a:ext>
            </a:extLst>
          </p:cNvPr>
          <p:cNvSpPr txBox="1"/>
          <p:nvPr/>
        </p:nvSpPr>
        <p:spPr>
          <a:xfrm>
            <a:off x="506222" y="4882793"/>
            <a:ext cx="819455" cy="245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7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시스템지원팀</a:t>
            </a:r>
          </a:p>
        </p:txBody>
      </p:sp>
      <p:sp>
        <p:nvSpPr>
          <p:cNvPr id="61" name="텍스트 상자 6">
            <a:extLst>
              <a:ext uri="{FF2B5EF4-FFF2-40B4-BE49-F238E27FC236}">
                <a16:creationId xmlns:a16="http://schemas.microsoft.com/office/drawing/2014/main" id="{63382229-A2F2-4CE1-833C-C8712DD4F142}"/>
              </a:ext>
            </a:extLst>
          </p:cNvPr>
          <p:cNvSpPr txBox="1">
            <a:spLocks/>
          </p:cNvSpPr>
          <p:nvPr/>
        </p:nvSpPr>
        <p:spPr>
          <a:xfrm>
            <a:off x="172004" y="152400"/>
            <a:ext cx="1295400" cy="401107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algn="r" defTabSz="506476" eaLnBrk="0" latinLnBrk="0"/>
            <a:r>
              <a:rPr lang="en-US" altLang="ko-KR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2. </a:t>
            </a:r>
            <a:r>
              <a:rPr lang="ko-KR" altLang="en-US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조직도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:/Users/Administrator/AppData/Roaming/PolarisOffice/ETemp/19308_4554368/fImage63122608467.png">
            <a:extLst>
              <a:ext uri="{FF2B5EF4-FFF2-40B4-BE49-F238E27FC236}">
                <a16:creationId xmlns:a16="http://schemas.microsoft.com/office/drawing/2014/main" id="{A3D5BEA0-F9E3-A097-FD52-6EB7ABF5C9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9" y="1758601"/>
            <a:ext cx="1294521" cy="1288302"/>
          </a:xfrm>
          <a:prstGeom prst="rect">
            <a:avLst/>
          </a:prstGeom>
          <a:noFill/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3E2E9CA-A04F-F43C-7E56-8DE5886B8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8" y="3363439"/>
            <a:ext cx="1317424" cy="1221830"/>
          </a:xfrm>
          <a:prstGeom prst="rect">
            <a:avLst/>
          </a:prstGeom>
          <a:noFill/>
        </p:spPr>
      </p:pic>
      <p:pic>
        <p:nvPicPr>
          <p:cNvPr id="45" name="그림 44" descr="C:/Users/Administrator/AppData/Roaming/PolarisOffice/ETemp/19308_4554368/fImage6312260846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9" y="1758601"/>
            <a:ext cx="1301597" cy="1288302"/>
          </a:xfrm>
          <a:prstGeom prst="rect">
            <a:avLst/>
          </a:prstGeom>
          <a:noFill/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3" y="4915683"/>
            <a:ext cx="1317424" cy="1295899"/>
          </a:xfrm>
          <a:prstGeom prst="rect">
            <a:avLst/>
          </a:prstGeom>
          <a:noFill/>
        </p:spPr>
      </p:pic>
      <p:sp>
        <p:nvSpPr>
          <p:cNvPr id="25" name="도형 24"/>
          <p:cNvSpPr>
            <a:spLocks/>
          </p:cNvSpPr>
          <p:nvPr/>
        </p:nvSpPr>
        <p:spPr>
          <a:xfrm>
            <a:off x="1932599" y="1724806"/>
            <a:ext cx="3336974" cy="111839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896" tIns="60775" rIns="89896" bIns="60775" numCol="1" anchor="t">
            <a:spAutoFit/>
          </a:bodyPr>
          <a:lstStyle/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b="1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· 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채널(딜러) 상대로 컴퓨터 관련 전 제품 공급</a:t>
            </a:r>
            <a:endParaRPr lang="ko-KR" altLang="en-US" sz="1100" dirty="0">
              <a:solidFill>
                <a:srgbClr val="000000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b="1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· 전국적인 60여 협력사 구축</a:t>
            </a:r>
            <a:endParaRPr lang="ko-KR" altLang="en-US" sz="1100" dirty="0">
              <a:solidFill>
                <a:srgbClr val="000000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b="1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· 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PC, 프린터,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컴퓨터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주변기기 및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소모품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공급</a:t>
            </a:r>
            <a:endParaRPr lang="en-US" altLang="ko-KR" sz="1100" dirty="0">
              <a:solidFill>
                <a:srgbClr val="000000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indent="71540" eaLnBrk="0">
              <a:lnSpc>
                <a:spcPct val="120000"/>
              </a:lnSpc>
            </a:pPr>
            <a:r>
              <a:rPr lang="en-US" altLang="ko-KR" sz="1100" b="1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· </a:t>
            </a:r>
            <a:r>
              <a:rPr lang="ko-KR" altLang="en-US" sz="1100" b="1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워</a:t>
            </a:r>
            <a:r>
              <a:rPr lang="ko-KR" altLang="en-US" sz="11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크스테이션</a:t>
            </a:r>
            <a:r>
              <a:rPr lang="en-US" altLang="ko-KR" sz="11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 </a:t>
            </a:r>
            <a:r>
              <a:rPr lang="ko-KR" altLang="en-US" sz="11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및 서버 스토리지 각종 전산 </a:t>
            </a:r>
            <a:endParaRPr lang="en-US" altLang="ko-KR" sz="11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indent="71540" eaLnBrk="0">
              <a:lnSpc>
                <a:spcPct val="120000"/>
              </a:lnSpc>
            </a:pPr>
            <a:r>
              <a:rPr lang="en-US" altLang="ko-KR" sz="11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  </a:t>
            </a:r>
            <a:r>
              <a:rPr lang="ko-KR" altLang="en-US" sz="11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장비 공급</a:t>
            </a:r>
            <a:endParaRPr lang="ko-KR" altLang="en-US" sz="1100" dirty="0">
              <a:solidFill>
                <a:srgbClr val="000000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29" name="텍스트 상자 28"/>
          <p:cNvSpPr txBox="1">
            <a:spLocks/>
          </p:cNvSpPr>
          <p:nvPr/>
        </p:nvSpPr>
        <p:spPr>
          <a:xfrm>
            <a:off x="609600" y="2284003"/>
            <a:ext cx="1129401" cy="277997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defTabSz="506476" eaLnBrk="0" latinLnBrk="0"/>
            <a:r>
              <a:rPr lang="en-US" altLang="ko-KR" sz="12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채널영업팀</a:t>
            </a:r>
            <a:endParaRPr lang="ko-KR" altLang="en-US" sz="12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31" name="도형 30"/>
          <p:cNvSpPr>
            <a:spLocks/>
          </p:cNvSpPr>
          <p:nvPr/>
        </p:nvSpPr>
        <p:spPr>
          <a:xfrm>
            <a:off x="1916772" y="3361798"/>
            <a:ext cx="3505200" cy="915262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896" tIns="60775" rIns="89896" bIns="60775" numCol="1" anchor="t">
            <a:spAutoFit/>
          </a:bodyPr>
          <a:lstStyle/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b="1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· 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LG 서브원, </a:t>
            </a:r>
            <a:r>
              <a:rPr lang="ko-KR" altLang="en-US" sz="11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행복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나</a:t>
            </a:r>
            <a:r>
              <a:rPr lang="ko-KR" altLang="en-US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래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, 현대H&amp;S,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학교장터를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</a:t>
            </a:r>
          </a:p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  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통한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공동 영업</a:t>
            </a:r>
            <a:endParaRPr lang="ko-KR" altLang="en-US" sz="1100" dirty="0">
              <a:solidFill>
                <a:srgbClr val="000000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b="1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· 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PC 관련 전 제품, 사무기기, 전산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소모품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</a:t>
            </a:r>
          </a:p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  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안정적인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공급</a:t>
            </a:r>
            <a:endParaRPr lang="ko-KR" altLang="en-US" sz="1100" dirty="0">
              <a:solidFill>
                <a:srgbClr val="000000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33" name="텍스트 상자 32"/>
          <p:cNvSpPr txBox="1">
            <a:spLocks/>
          </p:cNvSpPr>
          <p:nvPr/>
        </p:nvSpPr>
        <p:spPr>
          <a:xfrm>
            <a:off x="442469" y="3618516"/>
            <a:ext cx="1296532" cy="647328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algn="ctr" defTabSz="506476" eaLnBrk="0" latinLnBrk="0"/>
            <a:r>
              <a:rPr lang="en-US" altLang="ko-KR" sz="12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MRO</a:t>
            </a:r>
            <a:endParaRPr lang="ko-KR" altLang="en-US" sz="12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algn="ctr" defTabSz="506476" eaLnBrk="0" latinLnBrk="0"/>
            <a:r>
              <a:rPr lang="en-US" altLang="ko-KR" sz="12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&amp;</a:t>
            </a:r>
            <a:endParaRPr lang="ko-KR" altLang="en-US" sz="12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algn="ctr" defTabSz="506476" eaLnBrk="0" latinLnBrk="0"/>
            <a:r>
              <a:rPr lang="en-US" altLang="ko-KR" sz="12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온라인</a:t>
            </a:r>
            <a:endParaRPr lang="ko-KR" altLang="en-US" sz="12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38" name="텍스트 상자 37"/>
          <p:cNvSpPr txBox="1">
            <a:spLocks/>
          </p:cNvSpPr>
          <p:nvPr/>
        </p:nvSpPr>
        <p:spPr>
          <a:xfrm>
            <a:off x="426054" y="5237619"/>
            <a:ext cx="1296532" cy="647328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algn="ctr" defTabSz="506476" eaLnBrk="0" latinLnBrk="0"/>
            <a:r>
              <a:rPr lang="en-US" altLang="ko-KR" sz="12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관공서</a:t>
            </a:r>
            <a:endParaRPr lang="ko-KR" altLang="en-US" sz="12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algn="ctr" defTabSz="506476" eaLnBrk="0" latinLnBrk="0"/>
            <a:r>
              <a:rPr lang="en-US" altLang="ko-KR" sz="12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&amp;</a:t>
            </a:r>
            <a:endParaRPr lang="ko-KR" altLang="en-US" sz="12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algn="ctr" defTabSz="506476" eaLnBrk="0" latinLnBrk="0"/>
            <a:r>
              <a:rPr lang="en-US" altLang="ko-KR" sz="12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기업직판팀</a:t>
            </a:r>
            <a:endParaRPr lang="ko-KR" altLang="en-US" sz="12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40" name="도형 39"/>
          <p:cNvSpPr>
            <a:spLocks/>
          </p:cNvSpPr>
          <p:nvPr/>
        </p:nvSpPr>
        <p:spPr>
          <a:xfrm>
            <a:off x="1937438" y="4814041"/>
            <a:ext cx="3276600" cy="152465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896" tIns="60775" rIns="89896" bIns="60775" numCol="1" anchor="t">
            <a:spAutoFit/>
          </a:bodyPr>
          <a:lstStyle/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b="1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· 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기업체 IT관련 정보통신기기(서버, 네트웍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구축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,</a:t>
            </a:r>
          </a:p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전산장비)</a:t>
            </a:r>
            <a:endParaRPr lang="ko-KR" altLang="en-US" sz="1100" dirty="0">
              <a:solidFill>
                <a:srgbClr val="000000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b="1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· 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수요 전산 기자재의 예산작업 및 G2B 관련업무</a:t>
            </a:r>
            <a:endParaRPr lang="ko-KR" altLang="en-US" sz="1100" dirty="0">
              <a:solidFill>
                <a:srgbClr val="000000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b="1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· 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사무용 OA 기기의 납품, 랜탈, 리스 판매</a:t>
            </a:r>
            <a:endParaRPr lang="ko-KR" altLang="en-US" sz="1100" dirty="0">
              <a:solidFill>
                <a:srgbClr val="000000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b="1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· 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HP, SUN, IBM, 삼성, CISCO 전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제품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,    </a:t>
            </a:r>
          </a:p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영상출력장비</a:t>
            </a:r>
            <a:endParaRPr lang="ko-KR" altLang="en-US" sz="1100" dirty="0">
              <a:solidFill>
                <a:srgbClr val="000000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indent="71540" defTabSz="911657" eaLnBrk="0" latinLnBrk="0">
              <a:lnSpc>
                <a:spcPct val="120000"/>
              </a:lnSpc>
            </a:pPr>
            <a:r>
              <a:rPr lang="en-US" altLang="ko-KR" sz="1100" b="1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· 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각종 전산 소모품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단가계약</a:t>
            </a:r>
            <a:r>
              <a:rPr lang="en-US" altLang="ko-KR" sz="1100" dirty="0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</a:t>
            </a:r>
            <a:r>
              <a:rPr lang="en-US" altLang="ko-KR" sz="1100" dirty="0" err="1">
                <a:solidFill>
                  <a:srgbClr val="000000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체결</a:t>
            </a:r>
            <a:endParaRPr lang="ko-KR" altLang="en-US" sz="1100" dirty="0">
              <a:solidFill>
                <a:srgbClr val="000000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44" name="도형 43"/>
          <p:cNvSpPr>
            <a:spLocks/>
          </p:cNvSpPr>
          <p:nvPr/>
        </p:nvSpPr>
        <p:spPr>
          <a:xfrm flipV="1">
            <a:off x="2083903" y="1615725"/>
            <a:ext cx="2983670" cy="45719"/>
          </a:xfrm>
          <a:prstGeom prst="rect">
            <a:avLst/>
          </a:prstGeom>
          <a:solidFill>
            <a:srgbClr val="DDEBF7"/>
          </a:solidFill>
          <a:ln w="12700" cap="flat" cmpd="sng">
            <a:noFill/>
            <a:prstDash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162" tIns="45581" rIns="91162" bIns="45581" anchor="ctr">
            <a:noAutofit/>
          </a:bodyPr>
          <a:lstStyle/>
          <a:p>
            <a:pPr algn="ctr" defTabSz="506476" eaLnBrk="0" latinLnBrk="0"/>
            <a:endParaRPr lang="ko-KR" altLang="en-US" sz="1196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79771"/>
              </p:ext>
            </p:extLst>
          </p:nvPr>
        </p:nvGraphicFramePr>
        <p:xfrm>
          <a:off x="5639061" y="1758601"/>
          <a:ext cx="3779178" cy="4304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71797" marR="71797" marT="35892" marB="3589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제품리스트</a:t>
                      </a:r>
                    </a:p>
                  </a:txBody>
                  <a:tcPr marL="71797" marR="71797" marT="35892" marB="35892" anchor="ctr">
                    <a:lnL w="3175" cap="flat" cmpd="sng" algn="ctr">
                      <a:solidFill>
                        <a:srgbClr val="C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895"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cap="none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IT</a:t>
                      </a:r>
                      <a:r>
                        <a:rPr lang="en-US" altLang="ko-KR" sz="1100" b="0" cap="none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ko-KR" altLang="en-US" sz="1100" b="0" cap="none" baseline="0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전산 제품</a:t>
                      </a:r>
                      <a:r>
                        <a:rPr lang="en-US" altLang="ko-KR" sz="1100" b="0" cap="none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</a:t>
                      </a:r>
                      <a:endParaRPr lang="ko-KR" altLang="en-US" sz="1100" b="0" cap="none" dirty="0">
                        <a:solidFill>
                          <a:schemeClr val="tx1"/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1797" marR="71797" marT="35892" marB="3589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cap="none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PC, </a:t>
                      </a:r>
                      <a:r>
                        <a:rPr lang="en-US" altLang="ko-KR" sz="1100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Notebook (HP, Samsung, LG,    </a:t>
                      </a: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                  Lenovo, Dell, Apple)</a:t>
                      </a:r>
                      <a:endParaRPr lang="ko-KR" altLang="en-US" sz="1100" b="0" cap="none" dirty="0">
                        <a:solidFill>
                          <a:schemeClr val="bg2">
                            <a:lumMod val="25000"/>
                            <a:lumOff val="0"/>
                          </a:schemeClr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cap="none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WorkStation (HP, Lenovo, Dell)</a:t>
                      </a:r>
                      <a:endParaRPr lang="ko-KR" altLang="en-US" sz="1100" b="0" cap="none" dirty="0">
                        <a:solidFill>
                          <a:schemeClr val="bg2">
                            <a:lumMod val="25000"/>
                            <a:lumOff val="0"/>
                          </a:schemeClr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cap="none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Server (HP, Dell, Lenovo)</a:t>
                      </a:r>
                      <a:endParaRPr lang="ko-KR" altLang="en-US" sz="1100" b="0" cap="none" dirty="0">
                        <a:solidFill>
                          <a:schemeClr val="bg2">
                            <a:lumMod val="25000"/>
                            <a:lumOff val="0"/>
                          </a:schemeClr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cap="none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Storage</a:t>
                      </a: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0" cap="none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조립</a:t>
                      </a:r>
                      <a:r>
                        <a:rPr lang="en-US" altLang="ko-KR" sz="1100" b="0" cap="none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PC/ </a:t>
                      </a:r>
                      <a:r>
                        <a:rPr lang="ko-KR" altLang="en-US" sz="1100" b="0" cap="none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조립서버</a:t>
                      </a:r>
                      <a:r>
                        <a:rPr lang="en-US" altLang="ko-KR" sz="1100" b="0" cap="none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/ GPU</a:t>
                      </a:r>
                      <a:endParaRPr lang="ko-KR" altLang="en-US" sz="1100" b="0" cap="none" dirty="0">
                        <a:solidFill>
                          <a:schemeClr val="bg2">
                            <a:lumMod val="25000"/>
                            <a:lumOff val="0"/>
                          </a:schemeClr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1797" marR="71797" marT="35892" marB="35892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016000" algn="l"/>
                        </a:tabLst>
                        <a:defRPr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가전 및 영상장비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1797" marR="71797" marT="35892" marB="3589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LG TV,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모니터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등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생활가전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산업용전자제품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CCTV,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카메라 등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1797" marR="71797" marT="35892" marB="35892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016000" algn="l"/>
                        </a:tabLst>
                      </a:pPr>
                      <a:r>
                        <a:rPr lang="en-US" altLang="ko-KR" sz="1100" b="0" cap="none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       </a:t>
                      </a:r>
                      <a:r>
                        <a:rPr lang="en-US" altLang="ko-KR" sz="1100" b="0" cap="none" dirty="0" err="1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솔루션</a:t>
                      </a:r>
                      <a:r>
                        <a:rPr lang="en-US" altLang="ko-KR" sz="1100" b="0" cap="none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ko-KR" altLang="en-US" sz="1100" b="0" cap="none" dirty="0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제품</a:t>
                      </a:r>
                      <a:endParaRPr kumimoji="0" 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1797" marR="71797" marT="35892" marB="3589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프린터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복합기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플로터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스캐너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1797" marR="71797" marT="35892" marB="35892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016000" algn="l"/>
                        </a:tabLst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전산 소모품</a:t>
                      </a:r>
                      <a:endParaRPr kumimoji="0" 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1797" marR="71797" marT="35892" marB="3589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잉크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토너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컴퓨터 각종부품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산업용 자재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각종 행사 기념품 등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1797" marR="71797" marT="35892" marB="35892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453"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cap="none" dirty="0" err="1">
                          <a:solidFill>
                            <a:schemeClr val="tx1"/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소프트웨어</a:t>
                      </a:r>
                      <a:endParaRPr lang="ko-KR" altLang="en-US" sz="1100" b="0" cap="none" dirty="0">
                        <a:solidFill>
                          <a:schemeClr val="tx1"/>
                        </a:solidFill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1797" marR="71797" marT="35892" marB="3589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cap="none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MS, V3, </a:t>
                      </a:r>
                      <a:r>
                        <a:rPr lang="en-US" altLang="ko-KR" sz="1100" b="0" cap="none" dirty="0" err="1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한글</a:t>
                      </a:r>
                      <a:r>
                        <a:rPr lang="en-US" altLang="ko-KR" sz="1100" b="0" cap="none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Adobe 등 </a:t>
                      </a:r>
                      <a:r>
                        <a:rPr lang="ko-KR" altLang="en-US" sz="1100" b="0" cap="none" dirty="0">
                          <a:solidFill>
                            <a:schemeClr val="bg2">
                              <a:lumMod val="25000"/>
                              <a:lumOff val="0"/>
                            </a:schemeClr>
                          </a:solidFill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각종 상용소프트웨어</a:t>
                      </a:r>
                    </a:p>
                  </a:txBody>
                  <a:tcPr marL="71797" marR="71797" marT="35892" marB="35892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도형 43">
            <a:extLst>
              <a:ext uri="{FF2B5EF4-FFF2-40B4-BE49-F238E27FC236}">
                <a16:creationId xmlns:a16="http://schemas.microsoft.com/office/drawing/2014/main" id="{5DC6492F-5572-4372-AE65-CE24B1397B2E}"/>
              </a:ext>
            </a:extLst>
          </p:cNvPr>
          <p:cNvSpPr>
            <a:spLocks/>
          </p:cNvSpPr>
          <p:nvPr/>
        </p:nvSpPr>
        <p:spPr>
          <a:xfrm flipV="1">
            <a:off x="2021759" y="3240337"/>
            <a:ext cx="2983670" cy="45719"/>
          </a:xfrm>
          <a:prstGeom prst="rect">
            <a:avLst/>
          </a:prstGeom>
          <a:solidFill>
            <a:srgbClr val="DDEBF7"/>
          </a:solidFill>
          <a:ln w="12700" cap="flat" cmpd="sng">
            <a:noFill/>
            <a:prstDash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162" tIns="45581" rIns="91162" bIns="45581" anchor="ctr">
            <a:noAutofit/>
          </a:bodyPr>
          <a:lstStyle/>
          <a:p>
            <a:pPr algn="ctr" defTabSz="506476" eaLnBrk="0" latinLnBrk="0"/>
            <a:endParaRPr lang="ko-KR" altLang="en-US" sz="1196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30" name="도형 43">
            <a:extLst>
              <a:ext uri="{FF2B5EF4-FFF2-40B4-BE49-F238E27FC236}">
                <a16:creationId xmlns:a16="http://schemas.microsoft.com/office/drawing/2014/main" id="{505F2C18-846E-4276-A364-A11D55581FFF}"/>
              </a:ext>
            </a:extLst>
          </p:cNvPr>
          <p:cNvSpPr>
            <a:spLocks/>
          </p:cNvSpPr>
          <p:nvPr/>
        </p:nvSpPr>
        <p:spPr>
          <a:xfrm flipV="1">
            <a:off x="2057270" y="4687392"/>
            <a:ext cx="2983670" cy="45719"/>
          </a:xfrm>
          <a:prstGeom prst="rect">
            <a:avLst/>
          </a:prstGeom>
          <a:solidFill>
            <a:srgbClr val="DDEBF7"/>
          </a:solidFill>
          <a:ln w="12700" cap="flat" cmpd="sng">
            <a:noFill/>
            <a:prstDash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162" tIns="45581" rIns="91162" bIns="45581" anchor="ctr">
            <a:noAutofit/>
          </a:bodyPr>
          <a:lstStyle/>
          <a:p>
            <a:pPr algn="ctr" defTabSz="506476" eaLnBrk="0" latinLnBrk="0"/>
            <a:endParaRPr lang="ko-KR" altLang="en-US" sz="1196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21" name="텍스트 상자 6">
            <a:extLst>
              <a:ext uri="{FF2B5EF4-FFF2-40B4-BE49-F238E27FC236}">
                <a16:creationId xmlns:a16="http://schemas.microsoft.com/office/drawing/2014/main" id="{81CEF729-3ABF-4718-B0E4-DBE219E82CA8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1447800" cy="401107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algn="r" defTabSz="506476" eaLnBrk="0" latinLnBrk="0"/>
            <a:r>
              <a:rPr lang="en-US" altLang="ko-KR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3.</a:t>
            </a:r>
            <a:r>
              <a:rPr lang="ko-KR" altLang="en-US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취급제품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A3FE416-3E58-453C-6C6A-5BC1E9EEC3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9" y="4915683"/>
            <a:ext cx="1310982" cy="1295899"/>
          </a:xfrm>
          <a:prstGeom prst="rect">
            <a:avLst/>
          </a:prstGeom>
          <a:noFill/>
        </p:spPr>
      </p:pic>
      <p:sp>
        <p:nvSpPr>
          <p:cNvPr id="5" name="텍스트 상자 37">
            <a:extLst>
              <a:ext uri="{FF2B5EF4-FFF2-40B4-BE49-F238E27FC236}">
                <a16:creationId xmlns:a16="http://schemas.microsoft.com/office/drawing/2014/main" id="{B23AF9DA-9CB9-6CDB-20F1-4CA288F34613}"/>
              </a:ext>
            </a:extLst>
          </p:cNvPr>
          <p:cNvSpPr txBox="1">
            <a:spLocks/>
          </p:cNvSpPr>
          <p:nvPr/>
        </p:nvSpPr>
        <p:spPr>
          <a:xfrm>
            <a:off x="412648" y="5237619"/>
            <a:ext cx="1302862" cy="647328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algn="ctr" defTabSz="506476" eaLnBrk="0" latinLnBrk="0"/>
            <a:r>
              <a:rPr lang="en-US" altLang="ko-KR" sz="12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관공서</a:t>
            </a:r>
            <a:endParaRPr lang="ko-KR" altLang="en-US" sz="12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algn="ctr" defTabSz="506476" eaLnBrk="0" latinLnBrk="0"/>
            <a:r>
              <a:rPr lang="en-US" altLang="ko-KR" sz="12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&amp;</a:t>
            </a:r>
            <a:endParaRPr lang="ko-KR" altLang="en-US" sz="12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pPr algn="ctr" defTabSz="506476" eaLnBrk="0" latinLnBrk="0"/>
            <a:r>
              <a:rPr lang="en-US" altLang="ko-KR" sz="12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기업직판팀</a:t>
            </a:r>
            <a:endParaRPr lang="ko-KR" altLang="en-US" sz="12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17DFC3-CFFD-BF3C-B1E3-D445EECC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9306560" cy="276999"/>
          </a:xfrm>
        </p:spPr>
        <p:txBody>
          <a:bodyPr/>
          <a:lstStyle/>
          <a:p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b="1" dirty="0">
                <a:sym typeface="Wingdings" panose="05000000000000000000" pitchFamily="2" charset="2"/>
              </a:rPr>
              <a:t>카테고리 </a:t>
            </a:r>
            <a:r>
              <a:rPr lang="en-US" altLang="ko-KR" b="1" dirty="0">
                <a:sym typeface="Wingdings" panose="05000000000000000000" pitchFamily="2" charset="2"/>
              </a:rPr>
              <a:t>: </a:t>
            </a:r>
            <a:r>
              <a:rPr lang="ko-KR" altLang="en-US" b="1" dirty="0"/>
              <a:t>노트북 </a:t>
            </a:r>
            <a:r>
              <a:rPr lang="en-US" altLang="ko-KR" b="1" dirty="0"/>
              <a:t>/ </a:t>
            </a:r>
            <a:r>
              <a:rPr lang="ko-KR" altLang="en-US" b="1" dirty="0"/>
              <a:t>데스크탑</a:t>
            </a:r>
            <a:r>
              <a:rPr lang="en-US" altLang="ko-KR" b="1" dirty="0"/>
              <a:t>PC / </a:t>
            </a:r>
            <a:r>
              <a:rPr lang="ko-KR" altLang="en-US" b="1" dirty="0" err="1"/>
              <a:t>웍서버</a:t>
            </a:r>
            <a:r>
              <a:rPr lang="ko-KR" altLang="en-US" b="1" dirty="0"/>
              <a:t> </a:t>
            </a:r>
            <a:r>
              <a:rPr lang="en-US" altLang="ko-KR" b="1" dirty="0"/>
              <a:t>/ </a:t>
            </a:r>
            <a:r>
              <a:rPr lang="ko-KR" altLang="en-US" b="1" dirty="0"/>
              <a:t>생활가전 </a:t>
            </a:r>
            <a:r>
              <a:rPr lang="en-US" altLang="ko-KR" b="1" dirty="0"/>
              <a:t>(</a:t>
            </a:r>
            <a:r>
              <a:rPr lang="ko-KR" altLang="en-US" b="1" dirty="0"/>
              <a:t>국내 전 브랜드 대리점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4" name="텍스트 상자 6">
            <a:extLst>
              <a:ext uri="{FF2B5EF4-FFF2-40B4-BE49-F238E27FC236}">
                <a16:creationId xmlns:a16="http://schemas.microsoft.com/office/drawing/2014/main" id="{F9254264-2CD9-7285-6D28-A131FE81A7E2}"/>
              </a:ext>
            </a:extLst>
          </p:cNvPr>
          <p:cNvSpPr txBox="1">
            <a:spLocks/>
          </p:cNvSpPr>
          <p:nvPr/>
        </p:nvSpPr>
        <p:spPr>
          <a:xfrm>
            <a:off x="-134477" y="139910"/>
            <a:ext cx="3124200" cy="401107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algn="ctr" defTabSz="506476" eaLnBrk="0" latinLnBrk="0"/>
            <a:r>
              <a:rPr lang="en-US" altLang="ko-KR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3-1.</a:t>
            </a:r>
            <a:r>
              <a:rPr lang="ko-KR" altLang="en-US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취급제품 </a:t>
            </a:r>
            <a:r>
              <a:rPr lang="en-US" altLang="ko-KR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detail</a:t>
            </a:r>
            <a:endParaRPr lang="ko-KR" altLang="en-US" sz="2000" b="1" dirty="0">
              <a:solidFill>
                <a:schemeClr val="bg1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ABA8300F-80EB-2869-72AC-3E99295F0049}"/>
              </a:ext>
            </a:extLst>
          </p:cNvPr>
          <p:cNvSpPr txBox="1">
            <a:spLocks/>
          </p:cNvSpPr>
          <p:nvPr/>
        </p:nvSpPr>
        <p:spPr>
          <a:xfrm>
            <a:off x="247835" y="1799329"/>
            <a:ext cx="9306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kern="0" dirty="0">
                <a:sym typeface="Wingdings" panose="05000000000000000000" pitchFamily="2" charset="2"/>
              </a:rPr>
              <a:t> </a:t>
            </a:r>
            <a:r>
              <a:rPr lang="ko-KR" altLang="en-US" b="1" kern="0" dirty="0">
                <a:sym typeface="Wingdings" panose="05000000000000000000" pitchFamily="2" charset="2"/>
              </a:rPr>
              <a:t>브랜드 </a:t>
            </a:r>
            <a:r>
              <a:rPr lang="en-US" altLang="ko-KR" b="1" kern="0" dirty="0">
                <a:sym typeface="Wingdings" panose="05000000000000000000" pitchFamily="2" charset="2"/>
              </a:rPr>
              <a:t>: HP</a:t>
            </a:r>
            <a:r>
              <a:rPr lang="ko-KR" altLang="en-US" b="1" kern="0" dirty="0">
                <a:sym typeface="Wingdings" panose="05000000000000000000" pitchFamily="2" charset="2"/>
              </a:rPr>
              <a:t>  </a:t>
            </a:r>
            <a:r>
              <a:rPr lang="en-US" altLang="ko-KR" b="1" kern="0" dirty="0">
                <a:sym typeface="Wingdings" panose="05000000000000000000" pitchFamily="2" charset="2"/>
              </a:rPr>
              <a:t>LG</a:t>
            </a:r>
            <a:r>
              <a:rPr lang="ko-KR" altLang="en-US" b="1" kern="0" dirty="0">
                <a:sym typeface="Wingdings" panose="05000000000000000000" pitchFamily="2" charset="2"/>
              </a:rPr>
              <a:t>  </a:t>
            </a:r>
            <a:r>
              <a:rPr lang="en-US" altLang="ko-KR" b="1" kern="0" dirty="0">
                <a:sym typeface="Wingdings" panose="05000000000000000000" pitchFamily="2" charset="2"/>
              </a:rPr>
              <a:t>SAMSNG</a:t>
            </a:r>
            <a:r>
              <a:rPr lang="ko-KR" altLang="en-US" b="1" kern="0" dirty="0">
                <a:sym typeface="Wingdings" panose="05000000000000000000" pitchFamily="2" charset="2"/>
              </a:rPr>
              <a:t>  </a:t>
            </a:r>
            <a:r>
              <a:rPr lang="en-US" altLang="ko-KR" b="1" kern="0" dirty="0">
                <a:sym typeface="Wingdings" panose="05000000000000000000" pitchFamily="2" charset="2"/>
              </a:rPr>
              <a:t>DELL  ASUS Lenovo  SEAGATE  LOGITECH  IMATION  3M  </a:t>
            </a:r>
            <a:endParaRPr lang="ko-KR" altLang="en-US" b="1" kern="0" dirty="0"/>
          </a:p>
        </p:txBody>
      </p:sp>
      <p:pic>
        <p:nvPicPr>
          <p:cNvPr id="1026" name="Picture 2" descr="Logo mới của HP chỉ thay đổi về màu sắc - VnExpress Số hóa">
            <a:extLst>
              <a:ext uri="{FF2B5EF4-FFF2-40B4-BE49-F238E27FC236}">
                <a16:creationId xmlns:a16="http://schemas.microsoft.com/office/drawing/2014/main" id="{6A2C6074-A6BD-C21F-B62A-C3F303A7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225017"/>
            <a:ext cx="1428149" cy="6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올레드TV에 'LG 로고' 지우고 '자신감' 새겼다 - 전자신문">
            <a:extLst>
              <a:ext uri="{FF2B5EF4-FFF2-40B4-BE49-F238E27FC236}">
                <a16:creationId xmlns:a16="http://schemas.microsoft.com/office/drawing/2014/main" id="{7C412069-EAF1-AAC6-9CEF-EA812AD8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90" y="2205228"/>
            <a:ext cx="1576387" cy="60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ll Computer Icons 넷북 컴퓨터 하드웨어, Dell 로고, 푸른, 본문, 상표 png | PNGWing">
            <a:extLst>
              <a:ext uri="{FF2B5EF4-FFF2-40B4-BE49-F238E27FC236}">
                <a16:creationId xmlns:a16="http://schemas.microsoft.com/office/drawing/2014/main" id="{9DE987E8-E1A8-8103-32DB-65ADA4CB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50" y="2095456"/>
            <a:ext cx="842962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SUS - 나무위키">
            <a:extLst>
              <a:ext uri="{FF2B5EF4-FFF2-40B4-BE49-F238E27FC236}">
                <a16:creationId xmlns:a16="http://schemas.microsoft.com/office/drawing/2014/main" id="{5B1D3D61-EE60-51F5-3A98-D2E6E71A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53" y="2296074"/>
            <a:ext cx="1752600" cy="3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삼성 브랜드가치 99조...애플·구글 이어 세계 3위">
            <a:extLst>
              <a:ext uri="{FF2B5EF4-FFF2-40B4-BE49-F238E27FC236}">
                <a16:creationId xmlns:a16="http://schemas.microsoft.com/office/drawing/2014/main" id="{18B64BBC-9AB3-87FA-8705-C3F0399AA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31" y="2067488"/>
            <a:ext cx="1576387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레노버">
            <a:extLst>
              <a:ext uri="{FF2B5EF4-FFF2-40B4-BE49-F238E27FC236}">
                <a16:creationId xmlns:a16="http://schemas.microsoft.com/office/drawing/2014/main" id="{E725518D-7689-01F2-145E-B909E9D8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34" y="2901099"/>
            <a:ext cx="1672235" cy="10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1BEA3B2-5B49-DCBB-37B5-65E97EAE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08871"/>
            <a:ext cx="1922649" cy="55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유)로지텍코리아 2023년 기업정보 | 직원수, 근무환경, 복리후생 등 - 사람인">
            <a:extLst>
              <a:ext uri="{FF2B5EF4-FFF2-40B4-BE49-F238E27FC236}">
                <a16:creationId xmlns:a16="http://schemas.microsoft.com/office/drawing/2014/main" id="{B8960DB5-B02E-BEF3-CE0E-1EC1FF3C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52" y="2953214"/>
            <a:ext cx="1207469" cy="11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tion Black Watch SuperDLTtape I 160/320GB (16260) : Disk-O-Tape, Inc.">
            <a:extLst>
              <a:ext uri="{FF2B5EF4-FFF2-40B4-BE49-F238E27FC236}">
                <a16:creationId xmlns:a16="http://schemas.microsoft.com/office/drawing/2014/main" id="{7965DA24-CF50-740B-D4D5-4329F051D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77" y="2986234"/>
            <a:ext cx="1672235" cy="9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필립스(Philips) 로고 AI 파일 : 네이버 블로그">
            <a:extLst>
              <a:ext uri="{FF2B5EF4-FFF2-40B4-BE49-F238E27FC236}">
                <a16:creationId xmlns:a16="http://schemas.microsoft.com/office/drawing/2014/main" id="{995619DD-1676-FDB7-24E4-2E1F518D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64" y="3670549"/>
            <a:ext cx="2281915" cy="17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테팔 - 나무위키">
            <a:extLst>
              <a:ext uri="{FF2B5EF4-FFF2-40B4-BE49-F238E27FC236}">
                <a16:creationId xmlns:a16="http://schemas.microsoft.com/office/drawing/2014/main" id="{4B97F417-E439-FA42-803D-8F4816FD6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00" y="4106452"/>
            <a:ext cx="1672235" cy="8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밥솥]쿠쿠 로고 jpg,png,ai : 네이버 블로그">
            <a:extLst>
              <a:ext uri="{FF2B5EF4-FFF2-40B4-BE49-F238E27FC236}">
                <a16:creationId xmlns:a16="http://schemas.microsoft.com/office/drawing/2014/main" id="{6C781C66-203D-0FE8-E839-B97F0F929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09169"/>
            <a:ext cx="2257004" cy="185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도시바, 뜻 모르는 단어도 문맥으로 의미 추론하는 AI 개발 &lt; 기술 &lt; 기사본문 - AI타임스">
            <a:extLst>
              <a:ext uri="{FF2B5EF4-FFF2-40B4-BE49-F238E27FC236}">
                <a16:creationId xmlns:a16="http://schemas.microsoft.com/office/drawing/2014/main" id="{2CB7911D-AFAE-3D5D-7544-3C45B89E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95" y="3848324"/>
            <a:ext cx="2336065" cy="12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ANDISK(샌디스크)의 전자부품 판매 유통 가격비교 구매대행 - 전자부품 1등 구매대행 쇼핑몰 | 판다파츠">
            <a:extLst>
              <a:ext uri="{FF2B5EF4-FFF2-40B4-BE49-F238E27FC236}">
                <a16:creationId xmlns:a16="http://schemas.microsoft.com/office/drawing/2014/main" id="{9C9200AB-5A8E-EA96-5A12-05B1AFD1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58" y="4807927"/>
            <a:ext cx="1806619" cy="11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파나소닉 코리아">
            <a:extLst>
              <a:ext uri="{FF2B5EF4-FFF2-40B4-BE49-F238E27FC236}">
                <a16:creationId xmlns:a16="http://schemas.microsoft.com/office/drawing/2014/main" id="{CC1542A8-20C9-57B4-7FC0-8E4C06C77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91" y="5075038"/>
            <a:ext cx="1929988" cy="5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신일전자">
            <a:extLst>
              <a:ext uri="{FF2B5EF4-FFF2-40B4-BE49-F238E27FC236}">
                <a16:creationId xmlns:a16="http://schemas.microsoft.com/office/drawing/2014/main" id="{E1B4BC11-872B-1DDE-F37F-C9B967B2B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77" y="4869225"/>
            <a:ext cx="1843950" cy="9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마이크로소프트 로고">
            <a:extLst>
              <a:ext uri="{FF2B5EF4-FFF2-40B4-BE49-F238E27FC236}">
                <a16:creationId xmlns:a16="http://schemas.microsoft.com/office/drawing/2014/main" id="{27A153DD-7EC4-91DC-0BA7-AFFFBB7F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14" y="5027932"/>
            <a:ext cx="1956925" cy="6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0DCC8F4-CAB1-7245-4023-7E45AFE8ED25}"/>
              </a:ext>
            </a:extLst>
          </p:cNvPr>
          <p:cNvSpPr txBox="1">
            <a:spLocks/>
          </p:cNvSpPr>
          <p:nvPr/>
        </p:nvSpPr>
        <p:spPr>
          <a:xfrm>
            <a:off x="255233" y="5992903"/>
            <a:ext cx="9306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kern="0" dirty="0">
                <a:sym typeface="Wingdings" panose="05000000000000000000" pitchFamily="2" charset="2"/>
              </a:rPr>
              <a:t> </a:t>
            </a:r>
            <a:r>
              <a:rPr lang="en-US" altLang="ko-KR" b="1" kern="0" dirty="0">
                <a:sym typeface="Wingdings" panose="05000000000000000000" pitchFamily="2" charset="2"/>
              </a:rPr>
              <a:t>SUPPLIES</a:t>
            </a:r>
            <a:r>
              <a:rPr lang="ko-KR" altLang="en-US" b="1" kern="0" dirty="0">
                <a:sym typeface="Wingdings" panose="05000000000000000000" pitchFamily="2" charset="2"/>
              </a:rPr>
              <a:t> </a:t>
            </a:r>
            <a:r>
              <a:rPr lang="en-US" altLang="ko-KR" b="1" kern="0" dirty="0">
                <a:sym typeface="Wingdings" panose="05000000000000000000" pitchFamily="2" charset="2"/>
              </a:rPr>
              <a:t>: HP /</a:t>
            </a:r>
            <a:r>
              <a:rPr lang="ko-KR" altLang="en-US" b="1" kern="0" dirty="0">
                <a:sym typeface="Wingdings" panose="05000000000000000000" pitchFamily="2" charset="2"/>
              </a:rPr>
              <a:t> </a:t>
            </a:r>
            <a:r>
              <a:rPr lang="en-US" altLang="ko-KR" b="1" kern="0" dirty="0">
                <a:sym typeface="Wingdings" panose="05000000000000000000" pitchFamily="2" charset="2"/>
              </a:rPr>
              <a:t>SAMSUNG</a:t>
            </a:r>
            <a:r>
              <a:rPr lang="ko-KR" altLang="en-US" b="1" kern="0" dirty="0">
                <a:sym typeface="Wingdings" panose="05000000000000000000" pitchFamily="2" charset="2"/>
              </a:rPr>
              <a:t> </a:t>
            </a:r>
            <a:r>
              <a:rPr lang="en-US" altLang="ko-KR" b="1" kern="0" dirty="0">
                <a:sym typeface="Wingdings" panose="05000000000000000000" pitchFamily="2" charset="2"/>
              </a:rPr>
              <a:t>/ CANON</a:t>
            </a:r>
            <a:r>
              <a:rPr lang="ko-KR" altLang="en-US" b="1" kern="0" dirty="0">
                <a:sym typeface="Wingdings" panose="05000000000000000000" pitchFamily="2" charset="2"/>
              </a:rPr>
              <a:t> </a:t>
            </a:r>
            <a:r>
              <a:rPr lang="en-US" altLang="ko-KR" b="1" kern="0" dirty="0">
                <a:sym typeface="Wingdings" panose="05000000000000000000" pitchFamily="2" charset="2"/>
              </a:rPr>
              <a:t>/ EPSON</a:t>
            </a:r>
            <a:r>
              <a:rPr lang="ko-KR" altLang="en-US" b="1" kern="0" dirty="0">
                <a:sym typeface="Wingdings" panose="05000000000000000000" pitchFamily="2" charset="2"/>
              </a:rPr>
              <a:t> </a:t>
            </a:r>
            <a:r>
              <a:rPr lang="en-US" altLang="ko-KR" b="1" kern="0" dirty="0">
                <a:sym typeface="Wingdings" panose="05000000000000000000" pitchFamily="2" charset="2"/>
              </a:rPr>
              <a:t>/ XEROX</a:t>
            </a:r>
            <a:r>
              <a:rPr lang="ko-KR" altLang="en-US" b="1" kern="0" dirty="0">
                <a:sym typeface="Wingdings" panose="05000000000000000000" pitchFamily="2" charset="2"/>
              </a:rPr>
              <a:t> </a:t>
            </a:r>
            <a:r>
              <a:rPr lang="en-US" altLang="ko-KR" b="1" kern="0" dirty="0">
                <a:sym typeface="Wingdings" panose="05000000000000000000" pitchFamily="2" charset="2"/>
              </a:rPr>
              <a:t>/ </a:t>
            </a:r>
            <a:r>
              <a:rPr lang="en-US" altLang="ko-KR" b="1" kern="0" dirty="0" err="1">
                <a:sym typeface="Wingdings" panose="05000000000000000000" pitchFamily="2" charset="2"/>
              </a:rPr>
              <a:t>Sindoh</a:t>
            </a:r>
            <a:r>
              <a:rPr lang="ko-KR" altLang="en-US" b="1" kern="0" dirty="0">
                <a:sym typeface="Wingdings" panose="05000000000000000000" pitchFamily="2" charset="2"/>
              </a:rPr>
              <a:t> </a:t>
            </a:r>
            <a:r>
              <a:rPr lang="en-US" altLang="ko-KR" b="1" kern="0" dirty="0">
                <a:sym typeface="Wingdings" panose="05000000000000000000" pitchFamily="2" charset="2"/>
              </a:rPr>
              <a:t>/ Brother </a:t>
            </a:r>
            <a:r>
              <a:rPr lang="ko-KR" altLang="en-US" b="1" kern="0" dirty="0">
                <a:sym typeface="Wingdings" panose="05000000000000000000" pitchFamily="2" charset="2"/>
              </a:rPr>
              <a:t>등 전 브랜드</a:t>
            </a:r>
            <a:endParaRPr lang="ko-KR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37532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334DA88-221E-434F-A512-27E5662C8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69888"/>
              </p:ext>
            </p:extLst>
          </p:nvPr>
        </p:nvGraphicFramePr>
        <p:xfrm>
          <a:off x="525550" y="1407211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3250">
                  <a:extLst>
                    <a:ext uri="{9D8B030D-6E8A-4147-A177-3AD203B41FA5}">
                      <a16:colId xmlns:a16="http://schemas.microsoft.com/office/drawing/2014/main" val="2926350978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LG Smart UI Bold" panose="020B0800000101010101" pitchFamily="50" charset="-127"/>
                          <a:ea typeface="LG Smart UI Bold" panose="020B0800000101010101" pitchFamily="50" charset="-127"/>
                        </a:rPr>
                        <a:t>LG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LG Smart UI Bold" panose="020B0800000101010101" pitchFamily="50" charset="-127"/>
                          <a:ea typeface="LG Smart UI Bold" panose="020B0800000101010101" pitchFamily="50" charset="-127"/>
                        </a:rPr>
                        <a:t>전자 본사직영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LG Smart UI Bold" panose="020B0800000101010101" pitchFamily="50" charset="-127"/>
                          <a:ea typeface="LG Smart UI Bold" panose="020B0800000101010101" pitchFamily="50" charset="-127"/>
                        </a:rPr>
                        <a:t>B2B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LG Smart UI Bold" panose="020B0800000101010101" pitchFamily="50" charset="-127"/>
                          <a:ea typeface="LG Smart UI Bold" panose="020B0800000101010101" pitchFamily="50" charset="-127"/>
                        </a:rPr>
                        <a:t>기업복지몰 운영</a:t>
                      </a:r>
                      <a:endParaRPr lang="en-US" altLang="ko-KR" sz="1600" b="1" dirty="0">
                        <a:solidFill>
                          <a:srgbClr val="000000"/>
                        </a:solidFill>
                        <a:latin typeface="LG Smart UI Bold" panose="020B0800000101010101" pitchFamily="50" charset="-127"/>
                        <a:ea typeface="LG Smart UI Bold" panose="020B08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8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63899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44D6D54-E1D6-4246-8FD4-C458588A2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25188"/>
              </p:ext>
            </p:extLst>
          </p:nvPr>
        </p:nvGraphicFramePr>
        <p:xfrm>
          <a:off x="525550" y="1841183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6">
                  <a:extLst>
                    <a:ext uri="{9D8B030D-6E8A-4147-A177-3AD203B41FA5}">
                      <a16:colId xmlns:a16="http://schemas.microsoft.com/office/drawing/2014/main" val="3985744730"/>
                    </a:ext>
                  </a:extLst>
                </a:gridCol>
                <a:gridCol w="8233654">
                  <a:extLst>
                    <a:ext uri="{9D8B030D-6E8A-4147-A177-3AD203B41FA5}">
                      <a16:colId xmlns:a16="http://schemas.microsoft.com/office/drawing/2014/main" val="2619853150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Bold" panose="020B0800000101010101"/>
                        </a:rPr>
                        <a:t>1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Bold" panose="020B0800000101010101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 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대상 업체 </a:t>
                      </a:r>
                      <a:r>
                        <a:rPr lang="en-US" altLang="ko-KR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: 100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인 이상 기업</a:t>
                      </a:r>
                      <a:endParaRPr lang="ko-KR" altLang="en-US" sz="1100" b="1" u="none" strike="noStrike" dirty="0">
                        <a:solidFill>
                          <a:schemeClr val="tx1"/>
                        </a:solidFill>
                        <a:effectLst/>
                        <a:ea typeface="LG Smart UI Bold" panose="020B0800000101010101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0575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B606579-909A-06F6-B6FF-E891A5564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22792"/>
              </p:ext>
            </p:extLst>
          </p:nvPr>
        </p:nvGraphicFramePr>
        <p:xfrm>
          <a:off x="525550" y="2239986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6">
                  <a:extLst>
                    <a:ext uri="{9D8B030D-6E8A-4147-A177-3AD203B41FA5}">
                      <a16:colId xmlns:a16="http://schemas.microsoft.com/office/drawing/2014/main" val="3985744730"/>
                    </a:ext>
                  </a:extLst>
                </a:gridCol>
                <a:gridCol w="8233654">
                  <a:extLst>
                    <a:ext uri="{9D8B030D-6E8A-4147-A177-3AD203B41FA5}">
                      <a16:colId xmlns:a16="http://schemas.microsoft.com/office/drawing/2014/main" val="2619853150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2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u="none" strike="noStrike" dirty="0">
                          <a:solidFill>
                            <a:schemeClr val="tx1"/>
                          </a:solidFill>
                          <a:effectLst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지원 내용 </a:t>
                      </a:r>
                      <a:r>
                        <a:rPr lang="en-US" altLang="ko-KR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: 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월 별 </a:t>
                      </a:r>
                      <a:r>
                        <a:rPr lang="en-US" altLang="ko-KR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LG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전자 전 제품 경쟁력 있는 가격지원 이벤트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0575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1899BD7C-7F00-9A45-E6D9-80C22F813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8018"/>
              </p:ext>
            </p:extLst>
          </p:nvPr>
        </p:nvGraphicFramePr>
        <p:xfrm>
          <a:off x="531412" y="2638789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6">
                  <a:extLst>
                    <a:ext uri="{9D8B030D-6E8A-4147-A177-3AD203B41FA5}">
                      <a16:colId xmlns:a16="http://schemas.microsoft.com/office/drawing/2014/main" val="3985744730"/>
                    </a:ext>
                  </a:extLst>
                </a:gridCol>
                <a:gridCol w="8233654">
                  <a:extLst>
                    <a:ext uri="{9D8B030D-6E8A-4147-A177-3AD203B41FA5}">
                      <a16:colId xmlns:a16="http://schemas.microsoft.com/office/drawing/2014/main" val="2619853150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3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u="none" strike="noStrike" dirty="0">
                          <a:solidFill>
                            <a:schemeClr val="tx1"/>
                          </a:solidFill>
                          <a:effectLst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오픈 일정 </a:t>
                      </a:r>
                      <a:r>
                        <a:rPr lang="en-US" altLang="ko-KR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: 23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년 </a:t>
                      </a:r>
                      <a:r>
                        <a:rPr lang="en-US" altLang="ko-KR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2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월 중 </a:t>
                      </a:r>
                      <a:r>
                        <a:rPr lang="en-US" altLang="ko-KR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~</a:t>
                      </a:r>
                      <a:endParaRPr lang="ko-KR" altLang="en-US" sz="1200" b="1" u="none" strike="noStrike" dirty="0">
                        <a:solidFill>
                          <a:schemeClr val="tx1"/>
                        </a:solidFill>
                        <a:effectLst/>
                        <a:ea typeface="LG Smart UI Bold" panose="020B0800000101010101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0575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6D551E40-E6F1-846D-B50F-64AF38B73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13431"/>
              </p:ext>
            </p:extLst>
          </p:nvPr>
        </p:nvGraphicFramePr>
        <p:xfrm>
          <a:off x="525550" y="3037592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6">
                  <a:extLst>
                    <a:ext uri="{9D8B030D-6E8A-4147-A177-3AD203B41FA5}">
                      <a16:colId xmlns:a16="http://schemas.microsoft.com/office/drawing/2014/main" val="3985744730"/>
                    </a:ext>
                  </a:extLst>
                </a:gridCol>
                <a:gridCol w="8233654">
                  <a:extLst>
                    <a:ext uri="{9D8B030D-6E8A-4147-A177-3AD203B41FA5}">
                      <a16:colId xmlns:a16="http://schemas.microsoft.com/office/drawing/2014/main" val="2619853150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4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u="none" strike="noStrike" dirty="0">
                          <a:solidFill>
                            <a:schemeClr val="tx1"/>
                          </a:solidFill>
                          <a:effectLst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ko-KR" altLang="en-US" sz="1200" b="1" u="none" strike="noStrike" dirty="0" err="1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복지몰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 등록 방법 </a:t>
                      </a:r>
                      <a:r>
                        <a:rPr lang="en-US" altLang="ko-KR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: 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각 기업 별 </a:t>
                      </a:r>
                      <a:r>
                        <a:rPr lang="en-US" altLang="ko-KR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ID/ 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패스워드 지급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0575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BE92B790-248E-47DD-AD40-D64BB03BC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47672"/>
              </p:ext>
            </p:extLst>
          </p:nvPr>
        </p:nvGraphicFramePr>
        <p:xfrm>
          <a:off x="525550" y="3417952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6">
                  <a:extLst>
                    <a:ext uri="{9D8B030D-6E8A-4147-A177-3AD203B41FA5}">
                      <a16:colId xmlns:a16="http://schemas.microsoft.com/office/drawing/2014/main" val="3985744730"/>
                    </a:ext>
                  </a:extLst>
                </a:gridCol>
                <a:gridCol w="8233654">
                  <a:extLst>
                    <a:ext uri="{9D8B030D-6E8A-4147-A177-3AD203B41FA5}">
                      <a16:colId xmlns:a16="http://schemas.microsoft.com/office/drawing/2014/main" val="2619853150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5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u="none" strike="noStrike" dirty="0">
                          <a:solidFill>
                            <a:schemeClr val="tx1"/>
                          </a:solidFill>
                          <a:effectLst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기타 </a:t>
                      </a:r>
                      <a:r>
                        <a:rPr lang="en-US" altLang="ko-KR" sz="1200" b="1" u="none" strike="noStrike" dirty="0">
                          <a:solidFill>
                            <a:schemeClr val="tx1"/>
                          </a:solidFill>
                          <a:effectLst/>
                          <a:ea typeface="LG Smart UI Bold" panose="020B0800000101010101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LG Smart UI Bold" panose="020B0800000101010101" pitchFamily="50" charset="-127"/>
                          <a:ea typeface="LG Smart UI Bold" panose="020B0800000101010101"/>
                        </a:rPr>
                        <a:t>주문 요청 시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LG Smart UI Bold" panose="020B0800000101010101" pitchFamily="50" charset="-127"/>
                          <a:ea typeface="LG Smart UI Bold" panose="020B0800000101010101"/>
                        </a:rPr>
                        <a:t>LG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LG Smart UI Bold" panose="020B0800000101010101" pitchFamily="50" charset="-127"/>
                          <a:ea typeface="LG Smart UI Bold" panose="020B0800000101010101"/>
                        </a:rPr>
                        <a:t>본사에서 직접 배송안내 및 설치 </a:t>
                      </a:r>
                      <a:endParaRPr lang="ko-KR" altLang="en-US" sz="1100" b="1" u="none" strike="noStrike" dirty="0">
                        <a:solidFill>
                          <a:schemeClr val="tx1"/>
                        </a:solidFill>
                        <a:effectLst/>
                        <a:ea typeface="LG Smart UI Bold" panose="020B0800000101010101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0575"/>
                  </a:ext>
                </a:extLst>
              </a:tr>
            </a:tbl>
          </a:graphicData>
        </a:graphic>
      </p:graphicFrame>
      <p:pic>
        <p:nvPicPr>
          <p:cNvPr id="16" name="그림 15">
            <a:extLst>
              <a:ext uri="{FF2B5EF4-FFF2-40B4-BE49-F238E27FC236}">
                <a16:creationId xmlns:a16="http://schemas.microsoft.com/office/drawing/2014/main" id="{195ECDB0-86D1-BD25-4032-AC4052CC4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50" y="4184534"/>
            <a:ext cx="4484679" cy="252071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099D730-7FC3-7F39-B652-62FF0DAD8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125128"/>
            <a:ext cx="4191000" cy="2580116"/>
          </a:xfrm>
          <a:prstGeom prst="rect">
            <a:avLst/>
          </a:prstGeom>
        </p:spPr>
      </p:pic>
      <p:sp>
        <p:nvSpPr>
          <p:cNvPr id="21" name="텍스트 상자 6">
            <a:extLst>
              <a:ext uri="{FF2B5EF4-FFF2-40B4-BE49-F238E27FC236}">
                <a16:creationId xmlns:a16="http://schemas.microsoft.com/office/drawing/2014/main" id="{85DEAE51-0594-180D-AE4A-0ECE1BFE4F34}"/>
              </a:ext>
            </a:extLst>
          </p:cNvPr>
          <p:cNvSpPr txBox="1">
            <a:spLocks/>
          </p:cNvSpPr>
          <p:nvPr/>
        </p:nvSpPr>
        <p:spPr>
          <a:xfrm>
            <a:off x="-76200" y="152756"/>
            <a:ext cx="3048000" cy="401107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algn="r" defTabSz="506476" eaLnBrk="0" latinLnBrk="0"/>
            <a:r>
              <a:rPr lang="en-US" altLang="ko-KR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4. LG B2B </a:t>
            </a:r>
            <a:r>
              <a:rPr lang="ko-KR" altLang="en-US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기업 </a:t>
            </a:r>
            <a:r>
              <a:rPr lang="ko-KR" altLang="en-US" sz="2000" b="1" dirty="0" err="1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복지몰</a:t>
            </a:r>
            <a:endParaRPr lang="ko-KR" altLang="en-US" sz="2000" b="1" dirty="0">
              <a:solidFill>
                <a:schemeClr val="bg1"/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446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334DA88-221E-434F-A512-27E5662C8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94237"/>
              </p:ext>
            </p:extLst>
          </p:nvPr>
        </p:nvGraphicFramePr>
        <p:xfrm>
          <a:off x="525550" y="1407211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6">
                  <a:extLst>
                    <a:ext uri="{9D8B030D-6E8A-4147-A177-3AD203B41FA5}">
                      <a16:colId xmlns:a16="http://schemas.microsoft.com/office/drawing/2014/main" val="2926350978"/>
                    </a:ext>
                  </a:extLst>
                </a:gridCol>
                <a:gridCol w="1292994">
                  <a:extLst>
                    <a:ext uri="{9D8B030D-6E8A-4147-A177-3AD203B41FA5}">
                      <a16:colId xmlns:a16="http://schemas.microsoft.com/office/drawing/2014/main" val="3022951698"/>
                    </a:ext>
                  </a:extLst>
                </a:gridCol>
                <a:gridCol w="1551591">
                  <a:extLst>
                    <a:ext uri="{9D8B030D-6E8A-4147-A177-3AD203B41FA5}">
                      <a16:colId xmlns:a16="http://schemas.microsoft.com/office/drawing/2014/main" val="1919156339"/>
                    </a:ext>
                  </a:extLst>
                </a:gridCol>
                <a:gridCol w="5389069">
                  <a:extLst>
                    <a:ext uri="{9D8B030D-6E8A-4147-A177-3AD203B41FA5}">
                      <a16:colId xmlns:a16="http://schemas.microsoft.com/office/drawing/2014/main" val="3213842027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NO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8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제품군</a:t>
                      </a:r>
                      <a:endParaRPr lang="ko-KR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8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제품구분</a:t>
                      </a:r>
                      <a:endParaRPr lang="ko-KR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8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                                       취 급 제 품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8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63899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44D6D54-E1D6-4246-8FD4-C458588A2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33499"/>
              </p:ext>
            </p:extLst>
          </p:nvPr>
        </p:nvGraphicFramePr>
        <p:xfrm>
          <a:off x="530726" y="1799800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6">
                  <a:extLst>
                    <a:ext uri="{9D8B030D-6E8A-4147-A177-3AD203B41FA5}">
                      <a16:colId xmlns:a16="http://schemas.microsoft.com/office/drawing/2014/main" val="3985744730"/>
                    </a:ext>
                  </a:extLst>
                </a:gridCol>
                <a:gridCol w="1292994">
                  <a:extLst>
                    <a:ext uri="{9D8B030D-6E8A-4147-A177-3AD203B41FA5}">
                      <a16:colId xmlns:a16="http://schemas.microsoft.com/office/drawing/2014/main" val="2619853150"/>
                    </a:ext>
                  </a:extLst>
                </a:gridCol>
                <a:gridCol w="1551591">
                  <a:extLst>
                    <a:ext uri="{9D8B030D-6E8A-4147-A177-3AD203B41FA5}">
                      <a16:colId xmlns:a16="http://schemas.microsoft.com/office/drawing/2014/main" val="708942195"/>
                    </a:ext>
                  </a:extLst>
                </a:gridCol>
                <a:gridCol w="5389069">
                  <a:extLst>
                    <a:ext uri="{9D8B030D-6E8A-4147-A177-3AD203B41FA5}">
                      <a16:colId xmlns:a16="http://schemas.microsoft.com/office/drawing/2014/main" val="4090013115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1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컴퓨터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외 주변기기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데스크탑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모니터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노트북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워크스테이션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서버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화상장비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0575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099ABD8-876C-4DE2-977B-37F6BFCFC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200759"/>
              </p:ext>
            </p:extLst>
          </p:nvPr>
        </p:nvGraphicFramePr>
        <p:xfrm>
          <a:off x="525550" y="2193919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6">
                  <a:extLst>
                    <a:ext uri="{9D8B030D-6E8A-4147-A177-3AD203B41FA5}">
                      <a16:colId xmlns:a16="http://schemas.microsoft.com/office/drawing/2014/main" val="572410683"/>
                    </a:ext>
                  </a:extLst>
                </a:gridCol>
                <a:gridCol w="1292994">
                  <a:extLst>
                    <a:ext uri="{9D8B030D-6E8A-4147-A177-3AD203B41FA5}">
                      <a16:colId xmlns:a16="http://schemas.microsoft.com/office/drawing/2014/main" val="3446835325"/>
                    </a:ext>
                  </a:extLst>
                </a:gridCol>
                <a:gridCol w="1551591">
                  <a:extLst>
                    <a:ext uri="{9D8B030D-6E8A-4147-A177-3AD203B41FA5}">
                      <a16:colId xmlns:a16="http://schemas.microsoft.com/office/drawing/2014/main" val="3240150343"/>
                    </a:ext>
                  </a:extLst>
                </a:gridCol>
                <a:gridCol w="5389069">
                  <a:extLst>
                    <a:ext uri="{9D8B030D-6E8A-4147-A177-3AD203B41FA5}">
                      <a16:colId xmlns:a16="http://schemas.microsoft.com/office/drawing/2014/main" val="1377451608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2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가 전 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주방가전제품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냉장고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식기세척기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오븐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전자레인지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정수기 외  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0731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5064297-D2CA-4524-9C0A-2DC46494F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47583"/>
              </p:ext>
            </p:extLst>
          </p:nvPr>
        </p:nvGraphicFramePr>
        <p:xfrm>
          <a:off x="530726" y="2557230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6">
                  <a:extLst>
                    <a:ext uri="{9D8B030D-6E8A-4147-A177-3AD203B41FA5}">
                      <a16:colId xmlns:a16="http://schemas.microsoft.com/office/drawing/2014/main" val="1920895914"/>
                    </a:ext>
                  </a:extLst>
                </a:gridCol>
                <a:gridCol w="1292994">
                  <a:extLst>
                    <a:ext uri="{9D8B030D-6E8A-4147-A177-3AD203B41FA5}">
                      <a16:colId xmlns:a16="http://schemas.microsoft.com/office/drawing/2014/main" val="2913742819"/>
                    </a:ext>
                  </a:extLst>
                </a:gridCol>
                <a:gridCol w="1551591">
                  <a:extLst>
                    <a:ext uri="{9D8B030D-6E8A-4147-A177-3AD203B41FA5}">
                      <a16:colId xmlns:a16="http://schemas.microsoft.com/office/drawing/2014/main" val="3307770518"/>
                    </a:ext>
                  </a:extLst>
                </a:gridCol>
                <a:gridCol w="5389069">
                  <a:extLst>
                    <a:ext uri="{9D8B030D-6E8A-4147-A177-3AD203B41FA5}">
                      <a16:colId xmlns:a16="http://schemas.microsoft.com/office/drawing/2014/main" val="3986814776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3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가 전 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생활가전제품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TV,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세탁기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공기청정기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청소기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스타일러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외 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20370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999913D3-E385-4AA2-8732-975142F52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9300"/>
              </p:ext>
            </p:extLst>
          </p:nvPr>
        </p:nvGraphicFramePr>
        <p:xfrm>
          <a:off x="526290" y="2924872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6">
                  <a:extLst>
                    <a:ext uri="{9D8B030D-6E8A-4147-A177-3AD203B41FA5}">
                      <a16:colId xmlns:a16="http://schemas.microsoft.com/office/drawing/2014/main" val="1149766054"/>
                    </a:ext>
                  </a:extLst>
                </a:gridCol>
                <a:gridCol w="1292994">
                  <a:extLst>
                    <a:ext uri="{9D8B030D-6E8A-4147-A177-3AD203B41FA5}">
                      <a16:colId xmlns:a16="http://schemas.microsoft.com/office/drawing/2014/main" val="1625642262"/>
                    </a:ext>
                  </a:extLst>
                </a:gridCol>
                <a:gridCol w="1551591">
                  <a:extLst>
                    <a:ext uri="{9D8B030D-6E8A-4147-A177-3AD203B41FA5}">
                      <a16:colId xmlns:a16="http://schemas.microsoft.com/office/drawing/2014/main" val="3804552610"/>
                    </a:ext>
                  </a:extLst>
                </a:gridCol>
                <a:gridCol w="5389069">
                  <a:extLst>
                    <a:ext uri="{9D8B030D-6E8A-4147-A177-3AD203B41FA5}">
                      <a16:colId xmlns:a16="http://schemas.microsoft.com/office/drawing/2014/main" val="2250519708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4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렌 탈 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특별혜택 제공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정수기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공기청정기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건조기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스타일러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전기레인지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식기세척기 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6943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A32454FE-2EAD-43F7-9BA4-733D46EA5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79072"/>
              </p:ext>
            </p:extLst>
          </p:nvPr>
        </p:nvGraphicFramePr>
        <p:xfrm>
          <a:off x="525550" y="3322622"/>
          <a:ext cx="8923250" cy="38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6">
                  <a:extLst>
                    <a:ext uri="{9D8B030D-6E8A-4147-A177-3AD203B41FA5}">
                      <a16:colId xmlns:a16="http://schemas.microsoft.com/office/drawing/2014/main" val="2569084200"/>
                    </a:ext>
                  </a:extLst>
                </a:gridCol>
                <a:gridCol w="1292994">
                  <a:extLst>
                    <a:ext uri="{9D8B030D-6E8A-4147-A177-3AD203B41FA5}">
                      <a16:colId xmlns:a16="http://schemas.microsoft.com/office/drawing/2014/main" val="137626650"/>
                    </a:ext>
                  </a:extLst>
                </a:gridCol>
                <a:gridCol w="1551591">
                  <a:extLst>
                    <a:ext uri="{9D8B030D-6E8A-4147-A177-3AD203B41FA5}">
                      <a16:colId xmlns:a16="http://schemas.microsoft.com/office/drawing/2014/main" val="637297149"/>
                    </a:ext>
                  </a:extLst>
                </a:gridCol>
                <a:gridCol w="5389069">
                  <a:extLst>
                    <a:ext uri="{9D8B030D-6E8A-4147-A177-3AD203B41FA5}">
                      <a16:colId xmlns:a16="http://schemas.microsoft.com/office/drawing/2014/main" val="903522024"/>
                    </a:ext>
                  </a:extLst>
                </a:gridCol>
              </a:tblGrid>
              <a:tr h="3862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5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에어컨</a:t>
                      </a: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스탠드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벽걸이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 </a:t>
                      </a:r>
                      <a:r>
                        <a:rPr lang="ko-KR" altLang="en-US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천정형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(4WAY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외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),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중대형</a:t>
                      </a:r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, 2in1, 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LG Smart UI Regular" panose="020B0500000101010101" pitchFamily="50" charset="-127"/>
                          <a:ea typeface="LG Smart UI Regular" panose="020B0500000101010101" pitchFamily="50" charset="-127"/>
                        </a:rPr>
                        <a:t>벽걸이 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LG Smart UI Regular" panose="020B0500000101010101" pitchFamily="50" charset="-127"/>
                        <a:ea typeface="LG Smart UI Regular" panose="020B0500000101010101" pitchFamily="50" charset="-127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8134"/>
                  </a:ext>
                </a:extLst>
              </a:tr>
            </a:tbl>
          </a:graphicData>
        </a:graphic>
      </p:graphicFrame>
      <p:sp>
        <p:nvSpPr>
          <p:cNvPr id="14" name="텍스트 상자 6">
            <a:extLst>
              <a:ext uri="{FF2B5EF4-FFF2-40B4-BE49-F238E27FC236}">
                <a16:creationId xmlns:a16="http://schemas.microsoft.com/office/drawing/2014/main" id="{906D7A46-73B4-458C-AC62-327A2691965F}"/>
              </a:ext>
            </a:extLst>
          </p:cNvPr>
          <p:cNvSpPr txBox="1">
            <a:spLocks/>
          </p:cNvSpPr>
          <p:nvPr/>
        </p:nvSpPr>
        <p:spPr>
          <a:xfrm>
            <a:off x="-304800" y="161229"/>
            <a:ext cx="2133600" cy="401107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algn="r" defTabSz="506476" eaLnBrk="0" latinLnBrk="0"/>
            <a:r>
              <a:rPr lang="en-US" altLang="ko-KR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5. </a:t>
            </a:r>
            <a:r>
              <a:rPr lang="ko-KR" altLang="en-US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운영 제품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78FDC1D8-9E43-449D-BDA0-37B860E8E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50" y="5026409"/>
            <a:ext cx="5265824" cy="18315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1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7B83C70-972C-1BF7-5F39-C55D2352C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204808"/>
            <a:ext cx="1423101" cy="82196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137D6AF-CBBE-EBA3-1BB2-3E9B38FFE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37" y="4204808"/>
            <a:ext cx="1423101" cy="72321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FC33F93-6653-F7E1-5987-2069EC61B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151980"/>
            <a:ext cx="1757696" cy="59761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C112966-79F6-B805-C0B1-91653A94F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1200" y="5973556"/>
            <a:ext cx="952973" cy="72321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E6DC556-E57E-5865-1172-A49EACD50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6108" y="5279315"/>
            <a:ext cx="1143160" cy="3429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41D1558D-BEED-A91F-BA46-4D286B53A1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621" y="6099154"/>
            <a:ext cx="1402102" cy="5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8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상자 6">
            <a:extLst>
              <a:ext uri="{FF2B5EF4-FFF2-40B4-BE49-F238E27FC236}">
                <a16:creationId xmlns:a16="http://schemas.microsoft.com/office/drawing/2014/main" id="{D2BA6214-E54A-4B89-A5F2-7CE6CD17C631}"/>
              </a:ext>
            </a:extLst>
          </p:cNvPr>
          <p:cNvSpPr txBox="1">
            <a:spLocks/>
          </p:cNvSpPr>
          <p:nvPr/>
        </p:nvSpPr>
        <p:spPr>
          <a:xfrm>
            <a:off x="-609600" y="152400"/>
            <a:ext cx="2092332" cy="401107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algn="r" defTabSz="506476" eaLnBrk="0" latinLnBrk="0"/>
            <a:r>
              <a:rPr lang="en-US" altLang="ko-KR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6. </a:t>
            </a:r>
            <a:r>
              <a:rPr lang="ko-KR" altLang="en-US" sz="2000" b="1" dirty="0">
                <a:solidFill>
                  <a:schemeClr val="bg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문의처 </a:t>
            </a:r>
          </a:p>
        </p:txBody>
      </p:sp>
      <p:sp>
        <p:nvSpPr>
          <p:cNvPr id="5" name="텍스트 상자 6">
            <a:extLst>
              <a:ext uri="{FF2B5EF4-FFF2-40B4-BE49-F238E27FC236}">
                <a16:creationId xmlns:a16="http://schemas.microsoft.com/office/drawing/2014/main" id="{20D58DB6-1907-4ECB-B2EA-4BFB21CD044A}"/>
              </a:ext>
            </a:extLst>
          </p:cNvPr>
          <p:cNvSpPr txBox="1">
            <a:spLocks/>
          </p:cNvSpPr>
          <p:nvPr/>
        </p:nvSpPr>
        <p:spPr>
          <a:xfrm>
            <a:off x="533400" y="1295400"/>
            <a:ext cx="3352800" cy="5857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263" tIns="46214" rIns="89263" bIns="46214" numCol="1" anchor="t">
            <a:spAutoFit/>
          </a:bodyPr>
          <a:lstStyle/>
          <a:p>
            <a:pPr defTabSz="506476" eaLnBrk="0" latinLnBrk="0"/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CONTACT US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A93A3A2-6935-46BF-8E88-D158F7437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69" y="2170580"/>
            <a:ext cx="5543814" cy="3733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24A3D1-CDBA-4645-BD86-F722EB6B959A}"/>
              </a:ext>
            </a:extLst>
          </p:cNvPr>
          <p:cNvSpPr txBox="1"/>
          <p:nvPr/>
        </p:nvSpPr>
        <p:spPr>
          <a:xfrm>
            <a:off x="6400800" y="3276600"/>
            <a:ext cx="313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CONTACT</a:t>
            </a:r>
            <a:endParaRPr lang="ko-KR" altLang="en-US" sz="2000" b="1" dirty="0">
              <a:solidFill>
                <a:schemeClr val="bg1">
                  <a:lumMod val="65000"/>
                </a:schemeClr>
              </a:solidFill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97258-3A89-449B-8BB4-CC713957684D}"/>
              </a:ext>
            </a:extLst>
          </p:cNvPr>
          <p:cNvSpPr txBox="1"/>
          <p:nvPr/>
        </p:nvSpPr>
        <p:spPr>
          <a:xfrm>
            <a:off x="6409099" y="3850592"/>
            <a:ext cx="89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address</a:t>
            </a:r>
            <a:endParaRPr lang="ko-KR" altLang="en-US" sz="16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F1334-1902-43BF-8C56-FC63FB16E225}"/>
              </a:ext>
            </a:extLst>
          </p:cNvPr>
          <p:cNvSpPr txBox="1"/>
          <p:nvPr/>
        </p:nvSpPr>
        <p:spPr>
          <a:xfrm>
            <a:off x="6424474" y="4524637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call</a:t>
            </a:r>
            <a:endParaRPr lang="ko-KR" altLang="en-US" sz="16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748A0-5DEF-47D1-AC8D-254A1AF75FBC}"/>
              </a:ext>
            </a:extLst>
          </p:cNvPr>
          <p:cNvSpPr txBox="1"/>
          <p:nvPr/>
        </p:nvSpPr>
        <p:spPr>
          <a:xfrm>
            <a:off x="6424474" y="502940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E-mail</a:t>
            </a:r>
            <a:endParaRPr lang="ko-KR" altLang="en-US" sz="16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0DF6C7-BCD9-4C4C-B28C-F76461463FB5}"/>
              </a:ext>
            </a:extLst>
          </p:cNvPr>
          <p:cNvSpPr txBox="1"/>
          <p:nvPr/>
        </p:nvSpPr>
        <p:spPr>
          <a:xfrm>
            <a:off x="7522832" y="3898981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0" i="0" dirty="0">
                <a:solidFill>
                  <a:srgbClr val="424242"/>
                </a:solidFill>
                <a:effectLst/>
                <a:latin typeface="LG Smart UI Bold" panose="020B0800000101010101" pitchFamily="50" charset="-127"/>
                <a:ea typeface="LG Smart UI Bold" panose="020B0800000101010101" pitchFamily="50" charset="-127"/>
              </a:rPr>
              <a:t>서울 용산구 원효로</a:t>
            </a:r>
            <a:r>
              <a:rPr lang="en-US" altLang="ko-KR" sz="1400" b="0" i="0" dirty="0">
                <a:solidFill>
                  <a:srgbClr val="424242"/>
                </a:solidFill>
                <a:effectLst/>
                <a:latin typeface="LG Smart UI Bold" panose="020B0800000101010101" pitchFamily="50" charset="-127"/>
                <a:ea typeface="LG Smart UI Bold" panose="020B0800000101010101" pitchFamily="50" charset="-127"/>
              </a:rPr>
              <a:t>64</a:t>
            </a:r>
            <a:r>
              <a:rPr lang="ko-KR" altLang="en-US" sz="1400" b="0" i="0" dirty="0">
                <a:solidFill>
                  <a:srgbClr val="424242"/>
                </a:solidFill>
                <a:effectLst/>
                <a:latin typeface="LG Smart UI Bold" panose="020B0800000101010101" pitchFamily="50" charset="-127"/>
                <a:ea typeface="LG Smart UI Bold" panose="020B0800000101010101" pitchFamily="50" charset="-127"/>
              </a:rPr>
              <a:t>길 </a:t>
            </a:r>
            <a:endParaRPr lang="en-US" altLang="ko-KR" sz="1400" b="0" i="0" dirty="0">
              <a:solidFill>
                <a:srgbClr val="424242"/>
              </a:solidFill>
              <a:effectLst/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  <a:p>
            <a:r>
              <a:rPr lang="en-US" altLang="ko-KR" sz="1400" b="0" i="0" dirty="0">
                <a:solidFill>
                  <a:srgbClr val="424242"/>
                </a:solidFill>
                <a:effectLst/>
                <a:latin typeface="LG Smart UI Bold" panose="020B0800000101010101" pitchFamily="50" charset="-127"/>
                <a:ea typeface="LG Smart UI Bold" panose="020B0800000101010101" pitchFamily="50" charset="-127"/>
              </a:rPr>
              <a:t>7-4</a:t>
            </a:r>
            <a:r>
              <a:rPr lang="en-US" altLang="ko-KR" sz="1400" dirty="0">
                <a:solidFill>
                  <a:srgbClr val="424242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</a:t>
            </a:r>
            <a:r>
              <a:rPr lang="ko-KR" altLang="en-US" sz="1400" dirty="0">
                <a:solidFill>
                  <a:srgbClr val="424242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천광빌딩</a:t>
            </a:r>
            <a:endParaRPr lang="ko-KR" altLang="en-US" sz="14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610E3-7E19-4EEF-88C3-31AB24A36772}"/>
              </a:ext>
            </a:extLst>
          </p:cNvPr>
          <p:cNvSpPr txBox="1"/>
          <p:nvPr/>
        </p:nvSpPr>
        <p:spPr>
          <a:xfrm>
            <a:off x="7533195" y="4555414"/>
            <a:ext cx="2331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424242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부장 김 훈 </a:t>
            </a:r>
            <a:r>
              <a:rPr lang="en-US" altLang="ko-KR" sz="1400" dirty="0">
                <a:solidFill>
                  <a:srgbClr val="424242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010-4157-2883</a:t>
            </a:r>
            <a:endParaRPr lang="ko-KR" altLang="en-US" sz="14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3561E-9B5D-42F0-A990-BC6EF1A7B5B6}"/>
              </a:ext>
            </a:extLst>
          </p:cNvPr>
          <p:cNvSpPr txBox="1"/>
          <p:nvPr/>
        </p:nvSpPr>
        <p:spPr>
          <a:xfrm>
            <a:off x="7571001" y="5006169"/>
            <a:ext cx="151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kh@naroinc.kr</a:t>
            </a:r>
            <a:endParaRPr lang="ko-KR" altLang="en-US" sz="16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9430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737</Words>
  <Application>Microsoft Office PowerPoint</Application>
  <PresentationFormat>A4 용지(210x297mm)</PresentationFormat>
  <Paragraphs>158</Paragraphs>
  <Slides>8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LG Smart UI Bold</vt:lpstr>
      <vt:lpstr>LG Smart UI Regular</vt:lpstr>
      <vt:lpstr>Noto Sans CJK JP Black</vt:lpstr>
      <vt:lpstr>Noto Sans CJK JP Medium</vt:lpstr>
      <vt:lpstr>나눔고딕 ExtraBold</vt:lpstr>
      <vt:lpstr>맑은 고딕</vt:lpstr>
      <vt:lpstr>Calibri</vt:lpstr>
      <vt:lpstr>Wingdings</vt:lpstr>
      <vt:lpstr>Office Theme</vt:lpstr>
      <vt:lpstr>회사 소개서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LimDS</dc:creator>
  <cp:lastModifiedBy>User</cp:lastModifiedBy>
  <cp:revision>148</cp:revision>
  <cp:lastPrinted>2023-03-16T02:23:02Z</cp:lastPrinted>
  <dcterms:created xsi:type="dcterms:W3CDTF">2022-04-13T02:15:25Z</dcterms:created>
  <dcterms:modified xsi:type="dcterms:W3CDTF">2024-02-01T02:34:04Z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2022-04-13T00:00:00Z</vt:filetime>
  </property>
</Properties>
</file>